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5.xml" ContentType="application/vnd.openxmlformats-officedocument.presentationml.notesSlide+xml"/>
  <Override PartName="/ppt/tags/tag31.xml" ContentType="application/vnd.openxmlformats-officedocument.presentationml.tags+xml"/>
  <Override PartName="/ppt/notesSlides/notesSlide6.xml" ContentType="application/vnd.openxmlformats-officedocument.presentationml.notesSlide+xml"/>
  <Override PartName="/ppt/tags/tag32.xml" ContentType="application/vnd.openxmlformats-officedocument.presentationml.tags+xml"/>
  <Override PartName="/ppt/notesSlides/notesSlide7.xml" ContentType="application/vnd.openxmlformats-officedocument.presentationml.notesSlide+xml"/>
  <Override PartName="/ppt/tags/tag33.xml" ContentType="application/vnd.openxmlformats-officedocument.presentationml.tags+xml"/>
  <Override PartName="/ppt/notesSlides/notesSlide8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16602705" r:id="rId3"/>
    <p:sldId id="281" r:id="rId4"/>
    <p:sldId id="16602707" r:id="rId5"/>
    <p:sldId id="16602708" r:id="rId6"/>
    <p:sldId id="16602709" r:id="rId7"/>
    <p:sldId id="16602710" r:id="rId8"/>
    <p:sldId id="16602711" r:id="rId9"/>
    <p:sldId id="16602713" r:id="rId10"/>
    <p:sldId id="294" r:id="rId11"/>
  </p:sldIdLst>
  <p:sldSz cx="12192000" cy="6858000"/>
  <p:notesSz cx="7104063" cy="10234613"/>
  <p:embeddedFontLst>
    <p:embeddedFont>
      <p:font typeface="汉仪雅酷黑W" panose="02010600030101010101" charset="-122"/>
      <p:regular r:id="rId14"/>
    </p:embeddedFont>
    <p:embeddedFont>
      <p:font typeface="汉仪正圆 55简" panose="00020600040101010101" charset="-122"/>
      <p:regular r:id="rId15"/>
    </p:embeddedFont>
    <p:embeddedFont>
      <p:font typeface="Abadi" panose="020B0604020104020204" pitchFamily="34" charset="0"/>
      <p:regular r:id="rId16"/>
    </p:embeddedFont>
    <p:embeddedFont>
      <p:font typeface="DingTalk Sans" panose="00020600040101000101" pitchFamily="18" charset="0"/>
      <p:regular r:id="rId17"/>
    </p:embeddedFont>
    <p:embeddedFont>
      <p:font typeface="阿里巴巴普惠体 B" panose="00020600040101010101" pitchFamily="18" charset="-122"/>
      <p:bold r:id="rId18"/>
    </p:embeddedFont>
    <p:embeddedFont>
      <p:font typeface="等线" panose="02010600030101010101" pitchFamily="2" charset="-122"/>
      <p:regular r:id="rId19"/>
      <p:bold r:id="rId20"/>
    </p:embeddedFont>
    <p:embeddedFont>
      <p:font typeface="钉钉进步体" panose="00020600040101010101" pitchFamily="18" charset="-122"/>
      <p:regular r:id="rId21"/>
    </p:embeddedFont>
  </p:embeddedFontLst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F76B3"/>
    <a:srgbClr val="3D84FD"/>
    <a:srgbClr val="011A54"/>
    <a:srgbClr val="012163"/>
    <a:srgbClr val="36BCF9"/>
    <a:srgbClr val="36BDF9"/>
    <a:srgbClr val="2AAFCF"/>
    <a:srgbClr val="2BB6CD"/>
    <a:srgbClr val="3D6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1" autoAdjust="0"/>
    <p:restoredTop sz="91947" autoAdjust="0"/>
  </p:normalViewPr>
  <p:slideViewPr>
    <p:cSldViewPr snapToGrid="0">
      <p:cViewPr varScale="1">
        <p:scale>
          <a:sx n="78" d="100"/>
          <a:sy n="78" d="100"/>
        </p:scale>
        <p:origin x="54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ea typeface="汉仪雅酷黑-75J" panose="00020600040101010101" charset="-122"/>
              </a:rPr>
              <a:t>2025/10/8</a:t>
            </a:fld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ea typeface="汉仪雅酷黑-75J" panose="00020600040101010101" charset="-122"/>
              </a:rPr>
              <a:t>‹#›</a:t>
            </a:fld>
            <a:endParaRPr lang="zh-CN" altLang="en-US">
              <a:ea typeface="汉仪雅酷黑-75J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D0BAB-FD10-CF29-C6BB-C8338E964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DFA250-F4DD-931D-A48F-5F00039DF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2B6198B-995C-7D0A-D724-3E1480751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34F249-BAD4-D0D5-0EE7-32E6918B97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48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3.png"/><Relationship Id="rId18" Type="http://schemas.openxmlformats.org/officeDocument/2006/relationships/image" Target="../media/image14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13.jpeg"/><Relationship Id="rId2" Type="http://schemas.openxmlformats.org/officeDocument/2006/relationships/tags" Target="../tags/tag6.xml"/><Relationship Id="rId16" Type="http://schemas.openxmlformats.org/officeDocument/2006/relationships/image" Target="../media/image12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9.xml"/><Relationship Id="rId15" Type="http://schemas.openxmlformats.org/officeDocument/2006/relationships/image" Target="../media/image11.png"/><Relationship Id="rId10" Type="http://schemas.openxmlformats.org/officeDocument/2006/relationships/tags" Target="../tags/tag14.xml"/><Relationship Id="rId19" Type="http://schemas.openxmlformats.org/officeDocument/2006/relationships/image" Target="../media/image15.jpe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tags" Target="../tags/tag27.xml"/><Relationship Id="rId18" Type="http://schemas.openxmlformats.org/officeDocument/2006/relationships/notesSlide" Target="../notesSlides/notesSlide5.xml"/><Relationship Id="rId26" Type="http://schemas.openxmlformats.org/officeDocument/2006/relationships/image" Target="../media/image21.png"/><Relationship Id="rId3" Type="http://schemas.openxmlformats.org/officeDocument/2006/relationships/tags" Target="../tags/tag17.xml"/><Relationship Id="rId21" Type="http://schemas.openxmlformats.org/officeDocument/2006/relationships/image" Target="../media/image16.jpeg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17" Type="http://schemas.openxmlformats.org/officeDocument/2006/relationships/slideLayout" Target="../slideLayouts/slideLayout1.xml"/><Relationship Id="rId25" Type="http://schemas.openxmlformats.org/officeDocument/2006/relationships/image" Target="../media/image20.png"/><Relationship Id="rId2" Type="http://schemas.openxmlformats.org/officeDocument/2006/relationships/tags" Target="../tags/tag16.xml"/><Relationship Id="rId16" Type="http://schemas.openxmlformats.org/officeDocument/2006/relationships/tags" Target="../tags/tag30.xml"/><Relationship Id="rId20" Type="http://schemas.openxmlformats.org/officeDocument/2006/relationships/image" Target="../media/image4.pn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24" Type="http://schemas.openxmlformats.org/officeDocument/2006/relationships/image" Target="../media/image19.png"/><Relationship Id="rId5" Type="http://schemas.openxmlformats.org/officeDocument/2006/relationships/tags" Target="../tags/tag19.xml"/><Relationship Id="rId15" Type="http://schemas.openxmlformats.org/officeDocument/2006/relationships/tags" Target="../tags/tag29.xml"/><Relationship Id="rId23" Type="http://schemas.openxmlformats.org/officeDocument/2006/relationships/image" Target="../media/image18.png"/><Relationship Id="rId10" Type="http://schemas.openxmlformats.org/officeDocument/2006/relationships/tags" Target="../tags/tag24.xml"/><Relationship Id="rId19" Type="http://schemas.openxmlformats.org/officeDocument/2006/relationships/image" Target="../media/image3.png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tags" Target="../tags/tag28.xml"/><Relationship Id="rId22" Type="http://schemas.openxmlformats.org/officeDocument/2006/relationships/image" Target="../media/image17.png"/><Relationship Id="rId27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8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6" Type="http://schemas.openxmlformats.org/officeDocument/2006/relationships/image" Target="../media/image27.jpeg"/><Relationship Id="rId5" Type="http://schemas.openxmlformats.org/officeDocument/2006/relationships/image" Target="../media/image4.png"/><Relationship Id="rId10" Type="http://schemas.openxmlformats.org/officeDocument/2006/relationships/image" Target="../media/image31.jpeg"/><Relationship Id="rId4" Type="http://schemas.openxmlformats.org/officeDocument/2006/relationships/image" Target="../media/image3.png"/><Relationship Id="rId9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tags" Target="../tags/tag46.xml"/><Relationship Id="rId18" Type="http://schemas.openxmlformats.org/officeDocument/2006/relationships/image" Target="../media/image36.png"/><Relationship Id="rId3" Type="http://schemas.openxmlformats.org/officeDocument/2006/relationships/tags" Target="../tags/tag36.xml"/><Relationship Id="rId21" Type="http://schemas.openxmlformats.org/officeDocument/2006/relationships/image" Target="../media/image39.jpeg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17" Type="http://schemas.openxmlformats.org/officeDocument/2006/relationships/image" Target="../media/image4.png"/><Relationship Id="rId2" Type="http://schemas.openxmlformats.org/officeDocument/2006/relationships/tags" Target="../tags/tag35.xml"/><Relationship Id="rId16" Type="http://schemas.openxmlformats.org/officeDocument/2006/relationships/image" Target="../media/image3.png"/><Relationship Id="rId20" Type="http://schemas.openxmlformats.org/officeDocument/2006/relationships/image" Target="../media/image38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5" Type="http://schemas.openxmlformats.org/officeDocument/2006/relationships/tags" Target="../tags/tag38.xml"/><Relationship Id="rId15" Type="http://schemas.openxmlformats.org/officeDocument/2006/relationships/notesSlide" Target="../notesSlides/notesSlide9.xml"/><Relationship Id="rId10" Type="http://schemas.openxmlformats.org/officeDocument/2006/relationships/tags" Target="../tags/tag43.xml"/><Relationship Id="rId19" Type="http://schemas.openxmlformats.org/officeDocument/2006/relationships/image" Target="../media/image37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蒙版 1"/>
          <p:cNvSpPr/>
          <p:nvPr>
            <p:custDataLst>
              <p:tags r:id="rId1"/>
            </p:custDataLst>
          </p:nvPr>
        </p:nvSpPr>
        <p:spPr>
          <a:xfrm>
            <a:off x="0" y="-39370"/>
            <a:ext cx="12192000" cy="2637790"/>
          </a:xfrm>
          <a:prstGeom prst="rect">
            <a:avLst/>
          </a:prstGeom>
          <a:gradFill>
            <a:gsLst>
              <a:gs pos="41000">
                <a:srgbClr val="181C33">
                  <a:alpha val="85000"/>
                </a:srgbClr>
              </a:gs>
              <a:gs pos="0">
                <a:srgbClr val="291F35">
                  <a:alpha val="0"/>
                </a:srgbClr>
              </a:gs>
              <a:gs pos="80000">
                <a:srgbClr val="07193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标题框"/>
          <p:cNvSpPr txBox="1"/>
          <p:nvPr/>
        </p:nvSpPr>
        <p:spPr>
          <a:xfrm>
            <a:off x="631153" y="2598420"/>
            <a:ext cx="6389407" cy="1015663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AI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智能</a:t>
            </a:r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·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学习搭子</a:t>
            </a:r>
            <a:endParaRPr lang="en-US" altLang="zh-CN" sz="60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55" name="接包方"/>
          <p:cNvSpPr/>
          <p:nvPr/>
        </p:nvSpPr>
        <p:spPr>
          <a:xfrm>
            <a:off x="3275822" y="4056380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接包方：声像科技</a:t>
            </a:r>
          </a:p>
        </p:txBody>
      </p:sp>
      <p:sp>
        <p:nvSpPr>
          <p:cNvPr id="2" name="发包方"/>
          <p:cNvSpPr/>
          <p:nvPr/>
        </p:nvSpPr>
        <p:spPr>
          <a:xfrm>
            <a:off x="631152" y="4056379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发包方：数字马力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92000" y="1492755"/>
            <a:ext cx="7200000" cy="444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000" y="-4011"/>
            <a:ext cx="12204000" cy="6870796"/>
            <a:chOff x="-6000" y="-4011"/>
            <a:chExt cx="12204000" cy="6870796"/>
          </a:xfrm>
        </p:grpSpPr>
        <p:pic>
          <p:nvPicPr>
            <p:cNvPr id="5" name="图片 4" descr="图片1"/>
            <p:cNvPicPr>
              <a:picLocks noChangeAspect="1"/>
            </p:cNvPicPr>
            <p:nvPr/>
          </p:nvPicPr>
          <p:blipFill>
            <a:blip r:embed="rId3"/>
            <a:srcRect l="76" b="135"/>
            <a:stretch>
              <a:fillRect/>
            </a:stretch>
          </p:blipFill>
          <p:spPr>
            <a:xfrm>
              <a:off x="-6000" y="-4011"/>
              <a:ext cx="12204000" cy="6866021"/>
            </a:xfrm>
            <a:prstGeom prst="rect">
              <a:avLst/>
            </a:prstGeom>
          </p:spPr>
        </p:pic>
        <p:sp>
          <p:nvSpPr>
            <p:cNvPr id="161" name="矩形 160"/>
            <p:cNvSpPr/>
            <p:nvPr/>
          </p:nvSpPr>
          <p:spPr>
            <a:xfrm>
              <a:off x="-6000" y="5185"/>
              <a:ext cx="12204000" cy="6861600"/>
            </a:xfrm>
            <a:prstGeom prst="rect">
              <a:avLst/>
            </a:prstGeom>
            <a:gradFill>
              <a:gsLst>
                <a:gs pos="80000">
                  <a:srgbClr val="030628">
                    <a:alpha val="50000"/>
                  </a:srgbClr>
                </a:gs>
                <a:gs pos="0">
                  <a:srgbClr val="030628">
                    <a:alpha val="50000"/>
                  </a:srgbClr>
                </a:gs>
                <a:gs pos="100000">
                  <a:srgbClr val="030628">
                    <a:alpha val="50000"/>
                  </a:srgb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808345" y="1487170"/>
            <a:ext cx="5942330" cy="4433570"/>
            <a:chOff x="8461" y="2113"/>
            <a:chExt cx="9775" cy="7315"/>
          </a:xfrm>
        </p:grpSpPr>
        <p:pic>
          <p:nvPicPr>
            <p:cNvPr id="162" name="图片 161" descr="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439" y="2113"/>
              <a:ext cx="7797" cy="73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98" h="7503">
                  <a:moveTo>
                    <a:pt x="6932" y="5016"/>
                  </a:moveTo>
                  <a:lnTo>
                    <a:pt x="6794" y="7297"/>
                  </a:lnTo>
                  <a:lnTo>
                    <a:pt x="7798" y="6373"/>
                  </a:lnTo>
                  <a:lnTo>
                    <a:pt x="6932" y="5016"/>
                  </a:lnTo>
                  <a:close/>
                  <a:moveTo>
                    <a:pt x="0" y="0"/>
                  </a:moveTo>
                  <a:lnTo>
                    <a:pt x="7998" y="0"/>
                  </a:lnTo>
                  <a:lnTo>
                    <a:pt x="7998" y="7503"/>
                  </a:lnTo>
                  <a:lnTo>
                    <a:pt x="0" y="75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5" name="图片 164" descr="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8461" y="3714"/>
              <a:ext cx="4896" cy="4895"/>
            </a:xfrm>
            <a:prstGeom prst="rect">
              <a:avLst/>
            </a:prstGeom>
          </p:spPr>
        </p:pic>
      </p:grpSp>
      <p:sp>
        <p:nvSpPr>
          <p:cNvPr id="133" name="文本框 132"/>
          <p:cNvSpPr txBox="1"/>
          <p:nvPr/>
        </p:nvSpPr>
        <p:spPr>
          <a:xfrm>
            <a:off x="747395" y="2985770"/>
            <a:ext cx="7378865" cy="831215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承蒙关照，感谢聆听</a:t>
            </a:r>
            <a:endParaRPr lang="en-US" altLang="zh-CN" sz="48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595876" y="3966161"/>
            <a:ext cx="36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声像科技 </a:t>
            </a:r>
            <a:r>
              <a:rPr lang="en-US" altLang="zh-CN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- </a:t>
            </a:r>
            <a:r>
              <a:rPr lang="en-US" altLang="zh-CN" sz="2400" b="1" dirty="0" err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SoundTech</a:t>
            </a:r>
            <a:endParaRPr lang="zh-CN" altLang="en-US" sz="2400" b="1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6687" y="3883769"/>
            <a:ext cx="576000" cy="576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1326" y="2374929"/>
            <a:ext cx="603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【A02】AI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智能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·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学习搭子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数字马力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】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问题分析与调研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绝知此事要躬行：团队成员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实地调研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，丈量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破局创新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之道</a:t>
            </a:r>
            <a:endParaRPr lang="en-US" altLang="zh-CN" sz="2700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t="19626" r="12125" b="13442"/>
          <a:stretch>
            <a:fillRect/>
          </a:stretch>
        </p:blipFill>
        <p:spPr>
          <a:xfrm>
            <a:off x="1198179" y="1255828"/>
            <a:ext cx="3888000" cy="2429601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220DFBDF-3413-E19D-CDE7-5DC20FEBAD25}"/>
              </a:ext>
            </a:extLst>
          </p:cNvPr>
          <p:cNvGrpSpPr/>
          <p:nvPr/>
        </p:nvGrpSpPr>
        <p:grpSpPr>
          <a:xfrm>
            <a:off x="1173275" y="3753172"/>
            <a:ext cx="3912898" cy="226585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3" name="直角三角形 32">
              <a:extLst>
                <a:ext uri="{FF2B5EF4-FFF2-40B4-BE49-F238E27FC236}">
                  <a16:creationId xmlns:a16="http://schemas.microsoft.com/office/drawing/2014/main" id="{0612A3CF-AF7E-ADDD-B7C5-BF2FEE9E52C5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A773911A-9216-6FA8-6937-BD5A0DBFCCE4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" name="直角三角形 34">
              <a:extLst>
                <a:ext uri="{FF2B5EF4-FFF2-40B4-BE49-F238E27FC236}">
                  <a16:creationId xmlns:a16="http://schemas.microsoft.com/office/drawing/2014/main" id="{FC6C597E-6A57-92F2-9AA4-73EFF1F4460F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" name="梯形 35">
              <a:extLst>
                <a:ext uri="{FF2B5EF4-FFF2-40B4-BE49-F238E27FC236}">
                  <a16:creationId xmlns:a16="http://schemas.microsoft.com/office/drawing/2014/main" id="{FC5F1E25-F180-A901-3DFB-82166704BF2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" name="梯形 36">
              <a:extLst>
                <a:ext uri="{FF2B5EF4-FFF2-40B4-BE49-F238E27FC236}">
                  <a16:creationId xmlns:a16="http://schemas.microsoft.com/office/drawing/2014/main" id="{3E4843B9-9609-2EDD-2BF6-FFD87C5B984C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EA101906-7F55-62F8-914A-214CDAF17388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" name="梯形 38">
              <a:extLst>
                <a:ext uri="{FF2B5EF4-FFF2-40B4-BE49-F238E27FC236}">
                  <a16:creationId xmlns:a16="http://schemas.microsoft.com/office/drawing/2014/main" id="{C5342B2F-70BB-A522-EA2C-2EDAE881D1FC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0" name="半闭框 39">
              <a:extLst>
                <a:ext uri="{FF2B5EF4-FFF2-40B4-BE49-F238E27FC236}">
                  <a16:creationId xmlns:a16="http://schemas.microsoft.com/office/drawing/2014/main" id="{4A3E2D1E-7414-4CFF-3C2C-A9512916842F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" name="半闭框 40">
              <a:extLst>
                <a:ext uri="{FF2B5EF4-FFF2-40B4-BE49-F238E27FC236}">
                  <a16:creationId xmlns:a16="http://schemas.microsoft.com/office/drawing/2014/main" id="{0C36E8A3-BF74-B5EA-6859-FA309336FF0A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9F5B9E4-116E-BE2A-AD35-98BB1B465C3B}"/>
              </a:ext>
            </a:extLst>
          </p:cNvPr>
          <p:cNvGrpSpPr/>
          <p:nvPr/>
        </p:nvGrpSpPr>
        <p:grpSpPr>
          <a:xfrm>
            <a:off x="6498773" y="952147"/>
            <a:ext cx="3912898" cy="226585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id="{79AEB313-14D2-9E66-1068-5F25EF4FC218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8EEFB642-9758-5DCE-A1D6-E64DA81BECE3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直角三角形 24">
              <a:extLst>
                <a:ext uri="{FF2B5EF4-FFF2-40B4-BE49-F238E27FC236}">
                  <a16:creationId xmlns:a16="http://schemas.microsoft.com/office/drawing/2014/main" id="{7397BBD4-220F-DD39-C99F-3FBDE4AC1454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梯形 25">
              <a:extLst>
                <a:ext uri="{FF2B5EF4-FFF2-40B4-BE49-F238E27FC236}">
                  <a16:creationId xmlns:a16="http://schemas.microsoft.com/office/drawing/2014/main" id="{B621D82E-0015-36BD-774E-E27B08CDF732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梯形 26">
              <a:extLst>
                <a:ext uri="{FF2B5EF4-FFF2-40B4-BE49-F238E27FC236}">
                  <a16:creationId xmlns:a16="http://schemas.microsoft.com/office/drawing/2014/main" id="{6DB923A3-B58C-5591-6FEE-572FCCA69A2E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E801201B-7970-7184-53D0-9A3D9924F83C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梯形 28">
              <a:extLst>
                <a:ext uri="{FF2B5EF4-FFF2-40B4-BE49-F238E27FC236}">
                  <a16:creationId xmlns:a16="http://schemas.microsoft.com/office/drawing/2014/main" id="{153EB796-1CBE-21FD-E1B5-C6CFF55E5561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半闭框 29">
              <a:extLst>
                <a:ext uri="{FF2B5EF4-FFF2-40B4-BE49-F238E27FC236}">
                  <a16:creationId xmlns:a16="http://schemas.microsoft.com/office/drawing/2014/main" id="{BD646AA4-6F96-4480-33EC-660889E82A7C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1" name="半闭框 30">
              <a:extLst>
                <a:ext uri="{FF2B5EF4-FFF2-40B4-BE49-F238E27FC236}">
                  <a16:creationId xmlns:a16="http://schemas.microsoft.com/office/drawing/2014/main" id="{3EC7858F-F21D-4B33-28AC-8C9628189A0D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198179" y="3847846"/>
            <a:ext cx="3888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团队赴中国联通浙江分公司实地调研，团队了解到数字人技术已在</a:t>
            </a:r>
            <a:r>
              <a:rPr lang="en-US" altLang="zh-CN" dirty="0">
                <a:solidFill>
                  <a:schemeClr val="bg1"/>
                </a:solidFill>
              </a:rPr>
              <a:t>K12</a:t>
            </a:r>
            <a:r>
              <a:rPr lang="zh-CN" altLang="en-US" dirty="0">
                <a:solidFill>
                  <a:schemeClr val="bg1"/>
                </a:solidFill>
              </a:rPr>
              <a:t>及高等教育中应用于智慧课堂和个性化辅导等场景，并明确了其在低延迟高并发的实时交互及多模态方面的核心需求。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499123" y="1469351"/>
            <a:ext cx="40986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团队赴云栖大会调研，深入了解人工智能在教育领域的最新应用，重点关注多智能体、大模型与数字人技术在智慧教学、个性化学习等场景中的落地实践，为项目技术选型与市场推广提供参考。</a:t>
            </a:r>
          </a:p>
        </p:txBody>
      </p:sp>
      <p:pic>
        <p:nvPicPr>
          <p:cNvPr id="9" name="图片 8" descr="云栖"/>
          <p:cNvPicPr>
            <a:picLocks noChangeAspect="1"/>
          </p:cNvPicPr>
          <p:nvPr/>
        </p:nvPicPr>
        <p:blipFill>
          <a:blip r:embed="rId7"/>
          <a:srcRect t="10391" r="6471" b="11699"/>
          <a:stretch>
            <a:fillRect/>
          </a:stretch>
        </p:blipFill>
        <p:spPr>
          <a:xfrm>
            <a:off x="6634955" y="3368958"/>
            <a:ext cx="3888000" cy="2429601"/>
          </a:xfrm>
          <a:prstGeom prst="rect">
            <a:avLst/>
          </a:prstGeom>
        </p:spPr>
      </p:pic>
      <p:sp>
        <p:nvSpPr>
          <p:cNvPr id="44" name="箭头: 右弧形 43">
            <a:extLst>
              <a:ext uri="{FF2B5EF4-FFF2-40B4-BE49-F238E27FC236}">
                <a16:creationId xmlns:a16="http://schemas.microsoft.com/office/drawing/2014/main" id="{D29DD11A-86B2-2112-C947-9E29F54021FA}"/>
              </a:ext>
            </a:extLst>
          </p:cNvPr>
          <p:cNvSpPr>
            <a:spLocks noChangeAspect="1"/>
          </p:cNvSpPr>
          <p:nvPr/>
        </p:nvSpPr>
        <p:spPr>
          <a:xfrm>
            <a:off x="5070766" y="3032855"/>
            <a:ext cx="907456" cy="1440000"/>
          </a:xfrm>
          <a:prstGeom prst="curvedLeftArrow">
            <a:avLst/>
          </a:prstGeom>
          <a:solidFill>
            <a:schemeClr val="bg2">
              <a:alpha val="67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箭头: 右弧形 45">
            <a:extLst>
              <a:ext uri="{FF2B5EF4-FFF2-40B4-BE49-F238E27FC236}">
                <a16:creationId xmlns:a16="http://schemas.microsoft.com/office/drawing/2014/main" id="{420C565B-8356-E6C6-4399-8262512F254C}"/>
              </a:ext>
            </a:extLst>
          </p:cNvPr>
          <p:cNvSpPr>
            <a:spLocks noChangeAspect="1"/>
          </p:cNvSpPr>
          <p:nvPr/>
        </p:nvSpPr>
        <p:spPr>
          <a:xfrm rot="10800000">
            <a:off x="5631111" y="2676964"/>
            <a:ext cx="907456" cy="1440000"/>
          </a:xfrm>
          <a:prstGeom prst="curvedLeftArrow">
            <a:avLst/>
          </a:prstGeom>
          <a:solidFill>
            <a:schemeClr val="bg2">
              <a:alpha val="67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pic>
        <p:nvPicPr>
          <p:cNvPr id="12" name="图片 11" descr="2378 [转换]"/>
          <p:cNvPicPr>
            <a:picLocks noChangeAspect="1"/>
          </p:cNvPicPr>
          <p:nvPr/>
        </p:nvPicPr>
        <p:blipFill>
          <a:blip r:embed="rId4"/>
          <a:srcRect l="-4181"/>
          <a:stretch>
            <a:fillRect/>
          </a:stretch>
        </p:blipFill>
        <p:spPr>
          <a:xfrm>
            <a:off x="5211193" y="1080109"/>
            <a:ext cx="926749" cy="1296000"/>
          </a:xfrm>
          <a:prstGeom prst="rect">
            <a:avLst/>
          </a:prstGeom>
        </p:spPr>
      </p:pic>
      <p:pic>
        <p:nvPicPr>
          <p:cNvPr id="8" name="图片 7" descr="/Users/weiqingqing/Desktop/2555 [转换].png2555 [转换]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021923" y="4382594"/>
            <a:ext cx="1296000" cy="1296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16637" y="1290829"/>
            <a:ext cx="4484861" cy="42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以人为本，智能向善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400800" y="2909570"/>
            <a:ext cx="5267960" cy="42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始得万物，百晓千知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451600" y="4851400"/>
            <a:ext cx="5502910" cy="42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一体两翼，精确教学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3667089" y="1699666"/>
            <a:ext cx="1295999" cy="3458667"/>
            <a:chOff x="6527" y="3759"/>
            <a:chExt cx="1474" cy="4476"/>
          </a:xfrm>
        </p:grpSpPr>
        <p:sp>
          <p:nvSpPr>
            <p:cNvPr id="33" name="任意多边形 32"/>
            <p:cNvSpPr/>
            <p:nvPr/>
          </p:nvSpPr>
          <p:spPr>
            <a:xfrm>
              <a:off x="7370" y="3759"/>
              <a:ext cx="611" cy="4476"/>
            </a:xfrm>
            <a:custGeom>
              <a:avLst/>
              <a:gdLst>
                <a:gd name="connisteX0" fmla="*/ 387985 w 387985"/>
                <a:gd name="connsiteY0" fmla="*/ 0 h 2842260"/>
                <a:gd name="connisteX1" fmla="*/ 0 w 387985"/>
                <a:gd name="connsiteY1" fmla="*/ 0 h 2842260"/>
                <a:gd name="connisteX2" fmla="*/ 0 w 387985"/>
                <a:gd name="connsiteY2" fmla="*/ 2842260 h 2842260"/>
                <a:gd name="connisteX3" fmla="*/ 387985 w 387985"/>
                <a:gd name="connsiteY3" fmla="*/ 2842260 h 2842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87985" h="2842260">
                  <a:moveTo>
                    <a:pt x="387985" y="0"/>
                  </a:moveTo>
                  <a:lnTo>
                    <a:pt x="0" y="0"/>
                  </a:lnTo>
                  <a:lnTo>
                    <a:pt x="0" y="2842260"/>
                  </a:lnTo>
                  <a:lnTo>
                    <a:pt x="387985" y="2842260"/>
                  </a:lnTo>
                </a:path>
              </a:pathLst>
            </a:custGeom>
            <a:noFill/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527" y="5895"/>
              <a:ext cx="1474" cy="0"/>
            </a:xfrm>
            <a:prstGeom prst="line">
              <a:avLst/>
            </a:prstGeom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6317923" y="883526"/>
            <a:ext cx="426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365566" y="2506292"/>
            <a:ext cx="497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多智能体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-</a:t>
            </a:r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知识库协作系统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365566" y="4113091"/>
            <a:ext cx="5287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多学科客制化评估系统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&amp;</a:t>
            </a:r>
          </a:p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游戏化学习平台及评估系统</a:t>
            </a:r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5296404" y="2286004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92476" y="3924629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pic>
        <p:nvPicPr>
          <p:cNvPr id="2" name="图片 1" descr="2355 [转换]"/>
          <p:cNvPicPr>
            <a:picLocks noChangeAspect="1"/>
          </p:cNvPicPr>
          <p:nvPr/>
        </p:nvPicPr>
        <p:blipFill>
          <a:blip r:embed="rId6"/>
          <a:srcRect r="-5240"/>
          <a:stretch>
            <a:fillRect/>
          </a:stretch>
        </p:blipFill>
        <p:spPr>
          <a:xfrm>
            <a:off x="5224198" y="2812256"/>
            <a:ext cx="936769" cy="129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椭圆 5"/>
          <p:cNvSpPr>
            <a:spLocks noChangeAspect="1"/>
          </p:cNvSpPr>
          <p:nvPr/>
        </p:nvSpPr>
        <p:spPr>
          <a:xfrm>
            <a:off x="5343711" y="5658715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82943" y="1839670"/>
            <a:ext cx="2461368" cy="3420000"/>
            <a:chOff x="1182943" y="1839670"/>
            <a:chExt cx="2461368" cy="3420000"/>
          </a:xfrm>
        </p:grpSpPr>
        <p:pic>
          <p:nvPicPr>
            <p:cNvPr id="18" name="图片 17" descr="robot-humanoid-using-tablet-computer-big-data-analytic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182943" y="1839670"/>
              <a:ext cx="2461368" cy="3420000"/>
            </a:xfrm>
            <a:prstGeom prst="roundRect">
              <a:avLst>
                <a:gd name="adj" fmla="val 1573"/>
              </a:avLst>
            </a:prstGeom>
            <a:ln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</p:pic>
        <p:pic>
          <p:nvPicPr>
            <p:cNvPr id="7" name="图片 6" descr="徽标&#10;&#10;AI 生成的内容可能不正确。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800000">
              <a:off x="2578214" y="3261670"/>
              <a:ext cx="576000" cy="576000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</p:grpSp>
      <p:sp>
        <p:nvSpPr>
          <p:cNvPr id="29" name="圆角矩形 15"/>
          <p:cNvSpPr/>
          <p:nvPr/>
        </p:nvSpPr>
        <p:spPr>
          <a:xfrm>
            <a:off x="1049011" y="1710056"/>
            <a:ext cx="2733280" cy="3667239"/>
          </a:xfrm>
          <a:prstGeom prst="roundRect">
            <a:avLst>
              <a:gd name="adj" fmla="val 2782"/>
            </a:avLst>
          </a:prstGeom>
          <a:noFill/>
          <a:ln w="22225">
            <a:solidFill>
              <a:srgbClr val="36BCF9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>
            <a:extLst>
              <a:ext uri="{FF2B5EF4-FFF2-40B4-BE49-F238E27FC236}">
                <a16:creationId xmlns:a16="http://schemas.microsoft.com/office/drawing/2014/main" id="{55F209F9-42F6-37C5-F41E-0961CD647B8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1E750F1-41C5-E71D-45C8-2652FE5E18F9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项目解决思路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74EAF91-702E-2CC1-C211-1E82D0984FB1}"/>
              </a:ext>
            </a:extLst>
          </p:cNvPr>
          <p:cNvSpPr txBox="1"/>
          <p:nvPr/>
        </p:nvSpPr>
        <p:spPr>
          <a:xfrm>
            <a:off x="6341771" y="1739175"/>
            <a:ext cx="5502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基于模块化语音识别、大模型、语音合成与</a:t>
            </a:r>
            <a:endParaRPr lang="en-US" altLang="zh-CN" sz="1600" dirty="0">
              <a:solidFill>
                <a:schemeClr val="bg1"/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</a:rPr>
              <a:t>数字人驱动技术，打造实时交互学习伙伴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C70AEFD-051F-DAE9-552F-DE82DC25BB1B}"/>
              </a:ext>
            </a:extLst>
          </p:cNvPr>
          <p:cNvSpPr txBox="1"/>
          <p:nvPr/>
        </p:nvSpPr>
        <p:spPr>
          <a:xfrm>
            <a:off x="6452925" y="3358311"/>
            <a:ext cx="4800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利用</a:t>
            </a:r>
            <a:r>
              <a:rPr lang="en-US" altLang="zh-CN" sz="1600" dirty="0" err="1">
                <a:solidFill>
                  <a:schemeClr val="bg1"/>
                </a:solidFill>
              </a:rPr>
              <a:t>AgentUniverse</a:t>
            </a:r>
            <a:r>
              <a:rPr lang="zh-CN" altLang="en-US" sz="1600" dirty="0">
                <a:solidFill>
                  <a:schemeClr val="bg1"/>
                </a:solidFill>
              </a:rPr>
              <a:t>构建可协作的多智能体网络</a:t>
            </a:r>
            <a:endParaRPr lang="en-US" altLang="zh-CN" sz="1600" dirty="0">
              <a:solidFill>
                <a:schemeClr val="bg1"/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</a:rPr>
              <a:t>实现知识检索、学习规划与系统自优化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1D20D6E-3A59-0B9C-060F-EAD02AC65A99}"/>
              </a:ext>
            </a:extLst>
          </p:cNvPr>
          <p:cNvSpPr txBox="1"/>
          <p:nvPr/>
        </p:nvSpPr>
        <p:spPr>
          <a:xfrm>
            <a:off x="6452925" y="5366864"/>
            <a:ext cx="5071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提供学科定制化、多维度的精准测评与反馈</a:t>
            </a:r>
            <a:endParaRPr lang="en-US" altLang="zh-CN" sz="1600" dirty="0">
              <a:solidFill>
                <a:schemeClr val="bg1"/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</a:rPr>
              <a:t>激发低龄或初学者的学习兴趣与动力</a:t>
            </a:r>
            <a:endParaRPr lang="en-US" altLang="zh-CN" sz="1600" dirty="0">
              <a:solidFill>
                <a:schemeClr val="bg1"/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</a:rPr>
              <a:t>打通“学</a:t>
            </a:r>
            <a:r>
              <a:rPr lang="en-US" altLang="zh-CN" sz="1600" dirty="0">
                <a:solidFill>
                  <a:schemeClr val="bg1"/>
                </a:solidFill>
              </a:rPr>
              <a:t>-</a:t>
            </a:r>
            <a:r>
              <a:rPr lang="zh-CN" altLang="en-US" sz="1600" dirty="0">
                <a:solidFill>
                  <a:schemeClr val="bg1"/>
                </a:solidFill>
              </a:rPr>
              <a:t>练</a:t>
            </a:r>
            <a:r>
              <a:rPr lang="en-US" altLang="zh-CN" sz="1600" dirty="0">
                <a:solidFill>
                  <a:schemeClr val="bg1"/>
                </a:solidFill>
              </a:rPr>
              <a:t>-</a:t>
            </a:r>
            <a:r>
              <a:rPr lang="zh-CN" altLang="en-US" sz="1600" dirty="0">
                <a:solidFill>
                  <a:schemeClr val="bg1"/>
                </a:solidFill>
              </a:rPr>
              <a:t>测</a:t>
            </a:r>
            <a:r>
              <a:rPr lang="en-US" altLang="zh-CN" sz="1600" dirty="0">
                <a:solidFill>
                  <a:schemeClr val="bg1"/>
                </a:solidFill>
              </a:rPr>
              <a:t>-</a:t>
            </a:r>
            <a:r>
              <a:rPr lang="zh-CN" altLang="en-US" sz="1600" dirty="0">
                <a:solidFill>
                  <a:schemeClr val="bg1"/>
                </a:solidFill>
              </a:rPr>
              <a:t>评”闭环，实现高效学习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团队分工与职责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 descr="卡通人物&#10;&#10;AI 生成的内容可能不正确。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76" y="1489083"/>
            <a:ext cx="914400" cy="914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569051" y="1471291"/>
            <a:ext cx="914400" cy="914400"/>
          </a:xfrm>
          <a:prstGeom prst="rect">
            <a:avLst/>
          </a:prstGeom>
        </p:spPr>
      </p:pic>
      <p:pic>
        <p:nvPicPr>
          <p:cNvPr id="11" name="图片 10" descr="绿色的标志&#10;&#10;AI 生成的内容可能不正确。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34" y="3695805"/>
            <a:ext cx="914400" cy="914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91924" y="3664941"/>
            <a:ext cx="914400" cy="914400"/>
          </a:xfrm>
          <a:prstGeom prst="rect">
            <a:avLst/>
          </a:prstGeom>
        </p:spPr>
      </p:pic>
      <p:pic>
        <p:nvPicPr>
          <p:cNvPr id="13" name="图片 12" descr="卡通人物&#10;&#10;AI 生成的内容可能不正确。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589" y="3671720"/>
            <a:ext cx="914400" cy="914400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2587915" y="1479025"/>
            <a:ext cx="34301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小丁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项目负责人</a:t>
            </a:r>
            <a:r>
              <a:rPr lang="en-US" altLang="zh-CN" b="1" dirty="0">
                <a:solidFill>
                  <a:schemeClr val="bg1"/>
                </a:solidFill>
              </a:rPr>
              <a:t>&amp;</a:t>
            </a:r>
            <a:r>
              <a:rPr lang="zh-CN" altLang="en-US" b="1" dirty="0">
                <a:solidFill>
                  <a:schemeClr val="bg1"/>
                </a:solidFill>
              </a:rPr>
              <a:t>客户关系经理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endParaRPr lang="zh-CN" altLang="en-US" dirty="0"/>
          </a:p>
        </p:txBody>
      </p:sp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7542340" y="1541380"/>
            <a:ext cx="31728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小金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技术负责人（架构）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1145845" y="3671720"/>
            <a:ext cx="28307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小王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技术负责人（前端）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软件工程专业</a:t>
            </a:r>
            <a:endParaRPr lang="zh-CN" altLang="en-US" dirty="0"/>
          </a:p>
        </p:txBody>
      </p: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5167387" y="3703780"/>
            <a:ext cx="28264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小沈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技术负责人（后端）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软件工程</a:t>
            </a:r>
            <a:endParaRPr lang="zh-CN" altLang="en-US" dirty="0"/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9203041" y="3703780"/>
            <a:ext cx="28197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小张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产品经理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计算机科学与技术专业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DC6291F-7029-AE24-41DD-D80BF578CF67}"/>
              </a:ext>
            </a:extLst>
          </p:cNvPr>
          <p:cNvSpPr txBox="1"/>
          <p:nvPr/>
        </p:nvSpPr>
        <p:spPr>
          <a:xfrm>
            <a:off x="1378634" y="2239766"/>
            <a:ext cx="75775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Abadi" panose="020B0604020104020204" pitchFamily="34" charset="0"/>
              </a:rPr>
              <a:t>统筹项目进度与团队协作，制定方案开发规范。</a:t>
            </a: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Abadi" panose="020B0604020104020204" pitchFamily="34" charset="0"/>
              </a:rPr>
              <a:t>主导商业模型、成本分析与可行性论证。</a:t>
            </a: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Abadi" panose="020B0604020104020204" pitchFamily="34" charset="0"/>
              </a:rPr>
              <a:t>负责客户沟通与产品方案推广策略。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83C837F-D30F-099F-BDF9-6707929F61C7}"/>
              </a:ext>
            </a:extLst>
          </p:cNvPr>
          <p:cNvSpPr txBox="1"/>
          <p:nvPr/>
        </p:nvSpPr>
        <p:spPr>
          <a:xfrm>
            <a:off x="6392174" y="2330521"/>
            <a:ext cx="61031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Abadi" panose="020B0604020104020204" pitchFamily="34" charset="0"/>
              </a:rPr>
              <a:t>设计整体技术架构，融合蚂蚁集团生态。</a:t>
            </a: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Abadi" panose="020B0604020104020204" pitchFamily="34" charset="0"/>
              </a:rPr>
              <a:t>主导企业级技术选型与安全方案。</a:t>
            </a: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Abadi" panose="020B0604020104020204" pitchFamily="34" charset="0"/>
              </a:rPr>
              <a:t>协调并保障系统可扩展性与稳定性。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5B1C3BB-213D-1926-9AA3-C12508ED04D5}"/>
              </a:ext>
            </a:extLst>
          </p:cNvPr>
          <p:cNvSpPr txBox="1"/>
          <p:nvPr/>
        </p:nvSpPr>
        <p:spPr>
          <a:xfrm>
            <a:off x="200950" y="4951492"/>
            <a:ext cx="625044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Abadi" panose="020B0604020104020204" pitchFamily="34" charset="0"/>
              </a:rPr>
              <a:t>基于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Abadi" panose="020B0604020104020204" pitchFamily="34" charset="0"/>
              </a:rPr>
              <a:t>Ant Design</a:t>
            </a:r>
            <a:r>
              <a:rPr lang="zh-CN" altLang="en-US" dirty="0">
                <a:solidFill>
                  <a:srgbClr val="FAFAFC"/>
                </a:solidFill>
                <a:latin typeface="Abadi" panose="020B0604020104020204" pitchFamily="34" charset="0"/>
              </a:rPr>
              <a:t>进行 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Abadi" panose="020B0604020104020204" pitchFamily="34" charset="0"/>
              </a:rPr>
              <a:t>UI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Abadi" panose="020B0604020104020204" pitchFamily="34" charset="0"/>
              </a:rPr>
              <a:t>开发设计</a:t>
            </a: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Abadi" panose="020B0604020104020204" pitchFamily="34" charset="0"/>
              </a:rPr>
              <a:t>实现游戏化交互等核心体验。</a:t>
            </a: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Abadi" panose="020B0604020104020204" pitchFamily="34" charset="0"/>
              </a:rPr>
              <a:t>优化多端适配与动效反馈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EE727B1-9A0F-DAFC-1B85-C099FA4D3999}"/>
              </a:ext>
            </a:extLst>
          </p:cNvPr>
          <p:cNvSpPr txBox="1"/>
          <p:nvPr/>
        </p:nvSpPr>
        <p:spPr>
          <a:xfrm>
            <a:off x="3855454" y="4901224"/>
            <a:ext cx="625044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Abadi" panose="020B0604020104020204" pitchFamily="34" charset="0"/>
              </a:rPr>
              <a:t>构建微服务模块</a:t>
            </a:r>
            <a:r>
              <a:rPr lang="zh-CN" altLang="en-US" dirty="0">
                <a:solidFill>
                  <a:srgbClr val="FAFAFC"/>
                </a:solidFill>
                <a:latin typeface="Abadi" panose="020B0604020104020204" pitchFamily="34" charset="0"/>
              </a:rPr>
              <a:t>、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Abadi" panose="020B0604020104020204" pitchFamily="34" charset="0"/>
              </a:rPr>
              <a:t>实现数据隔离。</a:t>
            </a: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Abadi" panose="020B0604020104020204" pitchFamily="34" charset="0"/>
              </a:rPr>
              <a:t>对接向量数据库</a:t>
            </a:r>
            <a:r>
              <a:rPr lang="zh-CN" altLang="en-US" dirty="0">
                <a:solidFill>
                  <a:srgbClr val="FAFAFC"/>
                </a:solidFill>
                <a:latin typeface="Abadi" panose="020B0604020104020204" pitchFamily="34" charset="0"/>
              </a:rPr>
              <a:t>实现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Abadi" panose="020B0604020104020204" pitchFamily="34" charset="0"/>
              </a:rPr>
              <a:t>多智能体协作。</a:t>
            </a: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Abadi" panose="020B0604020104020204" pitchFamily="34" charset="0"/>
              </a:rPr>
              <a:t>落实系统各类安全机制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FBD9FFD-13BE-1500-E5DA-C23D10D3FB71}"/>
              </a:ext>
            </a:extLst>
          </p:cNvPr>
          <p:cNvSpPr txBox="1"/>
          <p:nvPr/>
        </p:nvSpPr>
        <p:spPr>
          <a:xfrm>
            <a:off x="8026727" y="4831771"/>
            <a:ext cx="625044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Abadi" panose="020B0604020104020204" pitchFamily="34" charset="0"/>
              </a:rPr>
              <a:t>分析场景需求，定义功能边界。</a:t>
            </a: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Abadi" panose="020B0604020104020204" pitchFamily="34" charset="0"/>
              </a:rPr>
              <a:t>编写完整功能设计文档</a:t>
            </a: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Abadi" panose="020B0604020104020204" pitchFamily="34" charset="0"/>
              </a:rPr>
              <a:t>协调技术实现与用户体验。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团队工作与原型演示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11" name="图片 10" descr="一群人在看电脑&#10;&#10;AI 生成的内容可能不正确。"/>
          <p:cNvPicPr>
            <a:picLocks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8"/>
          <a:stretch>
            <a:fillRect/>
          </a:stretch>
        </p:blipFill>
        <p:spPr>
          <a:xfrm>
            <a:off x="576580" y="1387482"/>
            <a:ext cx="2880000" cy="1980000"/>
          </a:xfrm>
          <a:prstGeom prst="rect">
            <a:avLst/>
          </a:prstGeom>
        </p:spPr>
      </p:pic>
      <p:pic>
        <p:nvPicPr>
          <p:cNvPr id="1238394797" name="图片 1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8501927" y="1902708"/>
            <a:ext cx="2880000" cy="1728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图片 8" descr="英语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501927" y="4032220"/>
            <a:ext cx="2880000" cy="1728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435871" y="1332334"/>
            <a:ext cx="296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游戏化学习平台前端界面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838158" y="5435382"/>
            <a:ext cx="228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系统数据库原型设计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75945" y="3429000"/>
            <a:ext cx="294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团队共同讨论系统研发难题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C27CF76-5188-AC3E-3920-D7C7DB7E609C}"/>
              </a:ext>
            </a:extLst>
          </p:cNvPr>
          <p:cNvGrpSpPr/>
          <p:nvPr/>
        </p:nvGrpSpPr>
        <p:grpSpPr>
          <a:xfrm>
            <a:off x="4242441" y="1234489"/>
            <a:ext cx="3473624" cy="3954403"/>
            <a:chOff x="4285459" y="957655"/>
            <a:chExt cx="3473624" cy="3954403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59586A56-2853-D44F-FCE6-1A29B816F2C0}"/>
                </a:ext>
              </a:extLst>
            </p:cNvPr>
            <p:cNvGrpSpPr/>
            <p:nvPr/>
          </p:nvGrpSpPr>
          <p:grpSpPr>
            <a:xfrm>
              <a:off x="4285459" y="3396458"/>
              <a:ext cx="3456000" cy="1515600"/>
              <a:chOff x="6522840" y="-1618039"/>
              <a:chExt cx="3060000" cy="1515600"/>
            </a:xfrm>
          </p:grpSpPr>
          <p:grpSp>
            <p:nvGrpSpPr>
              <p:cNvPr id="30" name="图形 2">
                <a:extLst>
                  <a:ext uri="{FF2B5EF4-FFF2-40B4-BE49-F238E27FC236}">
                    <a16:creationId xmlns:a16="http://schemas.microsoft.com/office/drawing/2014/main" id="{FCD0BB38-009B-DB04-6BA6-FD2532F71B53}"/>
                  </a:ext>
                </a:extLst>
              </p:cNvPr>
              <p:cNvGrpSpPr/>
              <p:nvPr/>
            </p:nvGrpSpPr>
            <p:grpSpPr>
              <a:xfrm>
                <a:off x="6522840" y="-1618039"/>
                <a:ext cx="3060000" cy="1515600"/>
                <a:chOff x="6492955" y="785550"/>
                <a:chExt cx="5698751" cy="1216863"/>
              </a:xfrm>
              <a:gradFill>
                <a:gsLst>
                  <a:gs pos="51000">
                    <a:srgbClr val="00B0F0">
                      <a:alpha val="81000"/>
                    </a:srgbClr>
                  </a:gs>
                  <a:gs pos="100000">
                    <a:schemeClr val="accent1">
                      <a:alpha val="78000"/>
                    </a:schemeClr>
                  </a:gs>
                  <a:gs pos="0">
                    <a:schemeClr val="accent1">
                      <a:alpha val="88000"/>
                    </a:schemeClr>
                  </a:gs>
                </a:gsLst>
                <a:lin ang="0" scaled="0"/>
              </a:gradFill>
            </p:grpSpPr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D93B5D8F-C8DE-A897-CE4A-A5016E0335AC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grpFill/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069996AF-0FBE-3BE1-5723-935A8A638098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grpFill/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2DA44157-88DF-C76B-41A6-C53602C29D50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grpFill/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EFD64A2A-1936-2910-15A9-FBC2A50FBA8C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grpFill/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A590A98B-9185-15D4-139B-B0608DA398D4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grpFill/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  <p:pic>
            <p:nvPicPr>
              <p:cNvPr id="19" name="图片 18" descr="数据库3"/>
              <p:cNvPicPr>
                <a:picLocks noChangeAspect="1"/>
              </p:cNvPicPr>
              <p:nvPr/>
            </p:nvPicPr>
            <p:blipFill>
              <a:blip r:embed="rId24">
                <a:clrChange>
                  <a:clrFrom>
                    <a:srgbClr val="373B40">
                      <a:alpha val="100000"/>
                    </a:srgbClr>
                  </a:clrFrom>
                  <a:clrTo>
                    <a:srgbClr val="373B40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612840" y="-1579138"/>
                <a:ext cx="2880000" cy="1333983"/>
              </a:xfrm>
              <a:prstGeom prst="rect">
                <a:avLst/>
              </a:prstGeom>
            </p:spPr>
          </p:pic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1BDDE2A7-0B6D-AEA5-E695-975745BA364D}"/>
                </a:ext>
              </a:extLst>
            </p:cNvPr>
            <p:cNvGrpSpPr/>
            <p:nvPr/>
          </p:nvGrpSpPr>
          <p:grpSpPr>
            <a:xfrm>
              <a:off x="4303083" y="957655"/>
              <a:ext cx="3456000" cy="2435527"/>
              <a:chOff x="4352605" y="993413"/>
              <a:chExt cx="3352339" cy="2435527"/>
            </a:xfrm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55ADB8C0-18F7-8C46-8E00-F271362939E0}"/>
                  </a:ext>
                </a:extLst>
              </p:cNvPr>
              <p:cNvGrpSpPr/>
              <p:nvPr/>
            </p:nvGrpSpPr>
            <p:grpSpPr>
              <a:xfrm>
                <a:off x="4644944" y="1506540"/>
                <a:ext cx="3060000" cy="1922400"/>
                <a:chOff x="2420377" y="-1784475"/>
                <a:chExt cx="3060000" cy="1922400"/>
              </a:xfrm>
            </p:grpSpPr>
            <p:grpSp>
              <p:nvGrpSpPr>
                <p:cNvPr id="12" name="图形 2">
                  <a:extLst>
                    <a:ext uri="{FF2B5EF4-FFF2-40B4-BE49-F238E27FC236}">
                      <a16:creationId xmlns:a16="http://schemas.microsoft.com/office/drawing/2014/main" id="{C24547C8-D9A1-A179-A978-53B5A44D917C}"/>
                    </a:ext>
                  </a:extLst>
                </p:cNvPr>
                <p:cNvGrpSpPr/>
                <p:nvPr/>
              </p:nvGrpSpPr>
              <p:grpSpPr>
                <a:xfrm>
                  <a:off x="2420377" y="-1784475"/>
                  <a:ext cx="3060000" cy="1922400"/>
                  <a:chOff x="6492955" y="785550"/>
                  <a:chExt cx="5698751" cy="1216863"/>
                </a:xfrm>
                <a:gradFill>
                  <a:gsLst>
                    <a:gs pos="51000">
                      <a:srgbClr val="00B0F0">
                        <a:alpha val="81000"/>
                      </a:srgbClr>
                    </a:gs>
                    <a:gs pos="100000">
                      <a:schemeClr val="accent1">
                        <a:alpha val="78000"/>
                      </a:schemeClr>
                    </a:gs>
                    <a:gs pos="0">
                      <a:schemeClr val="accent1">
                        <a:alpha val="88000"/>
                      </a:schemeClr>
                    </a:gs>
                  </a:gsLst>
                  <a:lin ang="0" scaled="0"/>
                </a:gradFill>
              </p:grpSpPr>
              <p:sp>
                <p:nvSpPr>
                  <p:cNvPr id="14" name="任意多边形: 形状 13">
                    <a:extLst>
                      <a:ext uri="{FF2B5EF4-FFF2-40B4-BE49-F238E27FC236}">
                        <a16:creationId xmlns:a16="http://schemas.microsoft.com/office/drawing/2014/main" id="{21A465DA-E790-3AAF-44C5-C1A5EBB774AC}"/>
                      </a:ext>
                    </a:extLst>
                  </p:cNvPr>
                  <p:cNvSpPr/>
                  <p:nvPr>
                    <p:custDataLst>
                      <p:tags r:id="rId7"/>
                    </p:custDataLst>
                  </p:nvPr>
                </p:nvSpPr>
                <p:spPr>
                  <a:xfrm>
                    <a:off x="6501134" y="785550"/>
                    <a:ext cx="5678597" cy="1216863"/>
                  </a:xfrm>
                  <a:custGeom>
                    <a:avLst/>
                    <a:gdLst>
                      <a:gd name="connsiteX0" fmla="*/ 5564681 w 5678597"/>
                      <a:gd name="connsiteY0" fmla="*/ 1216863 h 1216863"/>
                      <a:gd name="connsiteX1" fmla="*/ 113917 w 5678597"/>
                      <a:gd name="connsiteY1" fmla="*/ 1216863 h 1216863"/>
                      <a:gd name="connsiteX2" fmla="*/ 0 w 5678597"/>
                      <a:gd name="connsiteY2" fmla="*/ 1102947 h 1216863"/>
                      <a:gd name="connsiteX3" fmla="*/ 0 w 5678597"/>
                      <a:gd name="connsiteY3" fmla="*/ 113917 h 1216863"/>
                      <a:gd name="connsiteX4" fmla="*/ 113917 w 5678597"/>
                      <a:gd name="connsiteY4" fmla="*/ 0 h 1216863"/>
                      <a:gd name="connsiteX5" fmla="*/ 5564681 w 5678597"/>
                      <a:gd name="connsiteY5" fmla="*/ 0 h 1216863"/>
                      <a:gd name="connsiteX6" fmla="*/ 5678598 w 5678597"/>
                      <a:gd name="connsiteY6" fmla="*/ 113917 h 1216863"/>
                      <a:gd name="connsiteX7" fmla="*/ 5678598 w 5678597"/>
                      <a:gd name="connsiteY7" fmla="*/ 1102655 h 1216863"/>
                      <a:gd name="connsiteX8" fmla="*/ 5564681 w 5678597"/>
                      <a:gd name="connsiteY8" fmla="*/ 1216863 h 1216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78597" h="1216863">
                        <a:moveTo>
                          <a:pt x="5564681" y="1216863"/>
                        </a:moveTo>
                        <a:lnTo>
                          <a:pt x="113917" y="1216863"/>
                        </a:lnTo>
                        <a:cubicBezTo>
                          <a:pt x="69518" y="1172465"/>
                          <a:pt x="44398" y="1147345"/>
                          <a:pt x="0" y="1102947"/>
                        </a:cubicBezTo>
                        <a:lnTo>
                          <a:pt x="0" y="113917"/>
                        </a:lnTo>
                        <a:cubicBezTo>
                          <a:pt x="44398" y="69518"/>
                          <a:pt x="69518" y="44398"/>
                          <a:pt x="113917" y="0"/>
                        </a:cubicBezTo>
                        <a:lnTo>
                          <a:pt x="5564681" y="0"/>
                        </a:lnTo>
                        <a:cubicBezTo>
                          <a:pt x="5609080" y="44398"/>
                          <a:pt x="5634200" y="69518"/>
                          <a:pt x="5678598" y="113917"/>
                        </a:cubicBezTo>
                        <a:lnTo>
                          <a:pt x="5678598" y="1102655"/>
                        </a:lnTo>
                        <a:cubicBezTo>
                          <a:pt x="5634200" y="1147345"/>
                          <a:pt x="5609080" y="1172465"/>
                          <a:pt x="5564681" y="1216863"/>
                        </a:cubicBezTo>
                        <a:close/>
                      </a:path>
                    </a:pathLst>
                  </a:custGeom>
                  <a:grpFill/>
                  <a:ln w="29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20" name="任意多边形: 形状 19">
                    <a:extLst>
                      <a:ext uri="{FF2B5EF4-FFF2-40B4-BE49-F238E27FC236}">
                        <a16:creationId xmlns:a16="http://schemas.microsoft.com/office/drawing/2014/main" id="{9094E54F-FA7C-033D-3B29-A6821241AF93}"/>
                      </a:ext>
                    </a:extLst>
                  </p:cNvPr>
                  <p:cNvSpPr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12131245" y="899466"/>
                    <a:ext cx="57249" cy="994579"/>
                  </a:xfrm>
                  <a:custGeom>
                    <a:avLst/>
                    <a:gdLst>
                      <a:gd name="connsiteX0" fmla="*/ 52285 w 57249"/>
                      <a:gd name="connsiteY0" fmla="*/ 994580 h 994579"/>
                      <a:gd name="connsiteX1" fmla="*/ 34759 w 57249"/>
                      <a:gd name="connsiteY1" fmla="*/ 994580 h 994579"/>
                      <a:gd name="connsiteX2" fmla="*/ 34759 w 57249"/>
                      <a:gd name="connsiteY2" fmla="*/ 707452 h 994579"/>
                      <a:gd name="connsiteX3" fmla="*/ 0 w 57249"/>
                      <a:gd name="connsiteY3" fmla="*/ 672692 h 994579"/>
                      <a:gd name="connsiteX4" fmla="*/ 0 w 57249"/>
                      <a:gd name="connsiteY4" fmla="*/ 329190 h 994579"/>
                      <a:gd name="connsiteX5" fmla="*/ 39724 w 57249"/>
                      <a:gd name="connsiteY5" fmla="*/ 289465 h 994579"/>
                      <a:gd name="connsiteX6" fmla="*/ 39724 w 57249"/>
                      <a:gd name="connsiteY6" fmla="*/ 0 h 994579"/>
                      <a:gd name="connsiteX7" fmla="*/ 57249 w 57249"/>
                      <a:gd name="connsiteY7" fmla="*/ 0 h 994579"/>
                      <a:gd name="connsiteX8" fmla="*/ 57249 w 57249"/>
                      <a:gd name="connsiteY8" fmla="*/ 296767 h 994579"/>
                      <a:gd name="connsiteX9" fmla="*/ 17526 w 57249"/>
                      <a:gd name="connsiteY9" fmla="*/ 336492 h 994579"/>
                      <a:gd name="connsiteX10" fmla="*/ 17526 w 57249"/>
                      <a:gd name="connsiteY10" fmla="*/ 665390 h 994579"/>
                      <a:gd name="connsiteX11" fmla="*/ 52285 w 57249"/>
                      <a:gd name="connsiteY11" fmla="*/ 700149 h 994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7249" h="994579">
                        <a:moveTo>
                          <a:pt x="52285" y="994580"/>
                        </a:moveTo>
                        <a:lnTo>
                          <a:pt x="34759" y="994580"/>
                        </a:lnTo>
                        <a:lnTo>
                          <a:pt x="34759" y="707452"/>
                        </a:lnTo>
                        <a:lnTo>
                          <a:pt x="0" y="672692"/>
                        </a:lnTo>
                        <a:lnTo>
                          <a:pt x="0" y="329190"/>
                        </a:lnTo>
                        <a:lnTo>
                          <a:pt x="39724" y="289465"/>
                        </a:lnTo>
                        <a:lnTo>
                          <a:pt x="39724" y="0"/>
                        </a:lnTo>
                        <a:lnTo>
                          <a:pt x="57249" y="0"/>
                        </a:lnTo>
                        <a:lnTo>
                          <a:pt x="57249" y="296767"/>
                        </a:lnTo>
                        <a:lnTo>
                          <a:pt x="17526" y="336492"/>
                        </a:lnTo>
                        <a:lnTo>
                          <a:pt x="17526" y="665390"/>
                        </a:lnTo>
                        <a:lnTo>
                          <a:pt x="52285" y="700149"/>
                        </a:lnTo>
                        <a:close/>
                      </a:path>
                    </a:pathLst>
                  </a:custGeom>
                  <a:grpFill/>
                  <a:ln w="29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21" name="任意多边形: 形状 20">
                    <a:extLst>
                      <a:ext uri="{FF2B5EF4-FFF2-40B4-BE49-F238E27FC236}">
                        <a16:creationId xmlns:a16="http://schemas.microsoft.com/office/drawing/2014/main" id="{A3D79C13-11F3-23A3-1C03-AFF5F0F46622}"/>
                      </a:ext>
                    </a:extLst>
                  </p:cNvPr>
                  <p:cNvSpPr/>
                  <p:nvPr>
                    <p:custDataLst>
                      <p:tags r:id="rId9"/>
                    </p:custDataLst>
                  </p:nvPr>
                </p:nvSpPr>
                <p:spPr>
                  <a:xfrm>
                    <a:off x="12170968" y="1223690"/>
                    <a:ext cx="20738" cy="356062"/>
                  </a:xfrm>
                  <a:custGeom>
                    <a:avLst/>
                    <a:gdLst>
                      <a:gd name="connsiteX0" fmla="*/ 19571 w 20738"/>
                      <a:gd name="connsiteY0" fmla="*/ 0 h 356062"/>
                      <a:gd name="connsiteX1" fmla="*/ 0 w 20738"/>
                      <a:gd name="connsiteY1" fmla="*/ 19570 h 356062"/>
                      <a:gd name="connsiteX2" fmla="*/ 0 w 20738"/>
                      <a:gd name="connsiteY2" fmla="*/ 335324 h 356062"/>
                      <a:gd name="connsiteX3" fmla="*/ 20739 w 20738"/>
                      <a:gd name="connsiteY3" fmla="*/ 356062 h 356062"/>
                      <a:gd name="connsiteX4" fmla="*/ 19571 w 20738"/>
                      <a:gd name="connsiteY4" fmla="*/ 0 h 35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38" h="356062">
                        <a:moveTo>
                          <a:pt x="19571" y="0"/>
                        </a:moveTo>
                        <a:lnTo>
                          <a:pt x="0" y="19570"/>
                        </a:lnTo>
                        <a:cubicBezTo>
                          <a:pt x="0" y="19570"/>
                          <a:pt x="0" y="332987"/>
                          <a:pt x="0" y="335324"/>
                        </a:cubicBezTo>
                        <a:cubicBezTo>
                          <a:pt x="0" y="337953"/>
                          <a:pt x="20739" y="356062"/>
                          <a:pt x="20739" y="356062"/>
                        </a:cubicBezTo>
                        <a:lnTo>
                          <a:pt x="19571" y="0"/>
                        </a:lnTo>
                        <a:close/>
                      </a:path>
                    </a:pathLst>
                  </a:custGeom>
                  <a:grpFill/>
                  <a:ln w="29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22" name="任意多边形: 形状 21">
                    <a:extLst>
                      <a:ext uri="{FF2B5EF4-FFF2-40B4-BE49-F238E27FC236}">
                        <a16:creationId xmlns:a16="http://schemas.microsoft.com/office/drawing/2014/main" id="{BCBAF410-FAE4-81B7-94D1-6324CE9FCEEA}"/>
                      </a:ext>
                    </a:extLst>
                  </p:cNvPr>
                  <p:cNvSpPr/>
                  <p:nvPr>
                    <p:custDataLst>
                      <p:tags r:id="rId10"/>
                    </p:custDataLst>
                  </p:nvPr>
                </p:nvSpPr>
                <p:spPr>
                  <a:xfrm>
                    <a:off x="6496168" y="899466"/>
                    <a:ext cx="57542" cy="994579"/>
                  </a:xfrm>
                  <a:custGeom>
                    <a:avLst/>
                    <a:gdLst>
                      <a:gd name="connsiteX0" fmla="*/ 5258 w 57542"/>
                      <a:gd name="connsiteY0" fmla="*/ 0 h 994579"/>
                      <a:gd name="connsiteX1" fmla="*/ 22783 w 57542"/>
                      <a:gd name="connsiteY1" fmla="*/ 0 h 994579"/>
                      <a:gd name="connsiteX2" fmla="*/ 22783 w 57542"/>
                      <a:gd name="connsiteY2" fmla="*/ 287128 h 994579"/>
                      <a:gd name="connsiteX3" fmla="*/ 57542 w 57542"/>
                      <a:gd name="connsiteY3" fmla="*/ 321888 h 994579"/>
                      <a:gd name="connsiteX4" fmla="*/ 57542 w 57542"/>
                      <a:gd name="connsiteY4" fmla="*/ 665390 h 994579"/>
                      <a:gd name="connsiteX5" fmla="*/ 17526 w 57542"/>
                      <a:gd name="connsiteY5" fmla="*/ 705115 h 994579"/>
                      <a:gd name="connsiteX6" fmla="*/ 17526 w 57542"/>
                      <a:gd name="connsiteY6" fmla="*/ 994580 h 994579"/>
                      <a:gd name="connsiteX7" fmla="*/ 0 w 57542"/>
                      <a:gd name="connsiteY7" fmla="*/ 994580 h 994579"/>
                      <a:gd name="connsiteX8" fmla="*/ 0 w 57542"/>
                      <a:gd name="connsiteY8" fmla="*/ 697812 h 994579"/>
                      <a:gd name="connsiteX9" fmla="*/ 40017 w 57542"/>
                      <a:gd name="connsiteY9" fmla="*/ 658088 h 994579"/>
                      <a:gd name="connsiteX10" fmla="*/ 40017 w 57542"/>
                      <a:gd name="connsiteY10" fmla="*/ 329190 h 994579"/>
                      <a:gd name="connsiteX11" fmla="*/ 5258 w 57542"/>
                      <a:gd name="connsiteY11" fmla="*/ 294431 h 994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7542" h="994579">
                        <a:moveTo>
                          <a:pt x="5258" y="0"/>
                        </a:moveTo>
                        <a:lnTo>
                          <a:pt x="22783" y="0"/>
                        </a:lnTo>
                        <a:lnTo>
                          <a:pt x="22783" y="287128"/>
                        </a:lnTo>
                        <a:lnTo>
                          <a:pt x="57542" y="321888"/>
                        </a:lnTo>
                        <a:lnTo>
                          <a:pt x="57542" y="665390"/>
                        </a:lnTo>
                        <a:lnTo>
                          <a:pt x="17526" y="705115"/>
                        </a:lnTo>
                        <a:lnTo>
                          <a:pt x="17526" y="994580"/>
                        </a:lnTo>
                        <a:lnTo>
                          <a:pt x="0" y="994580"/>
                        </a:lnTo>
                        <a:lnTo>
                          <a:pt x="0" y="697812"/>
                        </a:lnTo>
                        <a:lnTo>
                          <a:pt x="40017" y="658088"/>
                        </a:lnTo>
                        <a:lnTo>
                          <a:pt x="40017" y="329190"/>
                        </a:lnTo>
                        <a:lnTo>
                          <a:pt x="5258" y="294431"/>
                        </a:lnTo>
                        <a:close/>
                      </a:path>
                    </a:pathLst>
                  </a:custGeom>
                  <a:grpFill/>
                  <a:ln w="29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23" name="任意多边形: 形状 22">
                    <a:extLst>
                      <a:ext uri="{FF2B5EF4-FFF2-40B4-BE49-F238E27FC236}">
                        <a16:creationId xmlns:a16="http://schemas.microsoft.com/office/drawing/2014/main" id="{4CF3DBE1-8442-8B0F-FD16-C9533A839557}"/>
                      </a:ext>
                    </a:extLst>
                  </p:cNvPr>
                  <p:cNvSpPr/>
                  <p:nvPr>
                    <p:custDataLst>
                      <p:tags r:id="rId11"/>
                    </p:custDataLst>
                  </p:nvPr>
                </p:nvSpPr>
                <p:spPr>
                  <a:xfrm>
                    <a:off x="6492955" y="1213759"/>
                    <a:ext cx="20738" cy="356062"/>
                  </a:xfrm>
                  <a:custGeom>
                    <a:avLst/>
                    <a:gdLst>
                      <a:gd name="connsiteX0" fmla="*/ 1169 w 20738"/>
                      <a:gd name="connsiteY0" fmla="*/ 356062 h 356062"/>
                      <a:gd name="connsiteX1" fmla="*/ 20739 w 20738"/>
                      <a:gd name="connsiteY1" fmla="*/ 336492 h 356062"/>
                      <a:gd name="connsiteX2" fmla="*/ 20739 w 20738"/>
                      <a:gd name="connsiteY2" fmla="*/ 20739 h 356062"/>
                      <a:gd name="connsiteX3" fmla="*/ 0 w 20738"/>
                      <a:gd name="connsiteY3" fmla="*/ 0 h 356062"/>
                      <a:gd name="connsiteX4" fmla="*/ 1169 w 20738"/>
                      <a:gd name="connsiteY4" fmla="*/ 356062 h 35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38" h="356062">
                        <a:moveTo>
                          <a:pt x="1169" y="356062"/>
                        </a:moveTo>
                        <a:lnTo>
                          <a:pt x="20739" y="336492"/>
                        </a:lnTo>
                        <a:cubicBezTo>
                          <a:pt x="20739" y="336492"/>
                          <a:pt x="20739" y="23075"/>
                          <a:pt x="20739" y="20739"/>
                        </a:cubicBezTo>
                        <a:cubicBezTo>
                          <a:pt x="20739" y="18110"/>
                          <a:pt x="0" y="0"/>
                          <a:pt x="0" y="0"/>
                        </a:cubicBezTo>
                        <a:lnTo>
                          <a:pt x="1169" y="356062"/>
                        </a:lnTo>
                        <a:close/>
                      </a:path>
                    </a:pathLst>
                  </a:custGeom>
                  <a:grpFill/>
                  <a:ln w="29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endParaRPr>
                  </a:p>
                </p:txBody>
              </p:sp>
            </p:grpSp>
            <p:pic>
              <p:nvPicPr>
                <p:cNvPr id="18" name="图片 17" descr="数据库2"/>
                <p:cNvPicPr>
                  <a:picLocks noChangeAspect="1"/>
                </p:cNvPicPr>
                <p:nvPr/>
              </p:nvPicPr>
              <p:blipFill>
                <a:blip r:embed="rId25">
                  <a:clrChange>
                    <a:clrFrom>
                      <a:srgbClr val="373B40">
                        <a:alpha val="100000"/>
                      </a:srgbClr>
                    </a:clrFrom>
                    <a:clrTo>
                      <a:srgbClr val="373B40">
                        <a:alpha val="100000"/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2510456" y="-1691082"/>
                  <a:ext cx="2880000" cy="1743665"/>
                </a:xfrm>
                <a:prstGeom prst="rect">
                  <a:avLst/>
                </a:prstGeom>
              </p:spPr>
            </p:pic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C9183AF-A8B1-C185-10E2-07BA712412E4}"/>
                  </a:ext>
                </a:extLst>
              </p:cNvPr>
              <p:cNvGrpSpPr/>
              <p:nvPr/>
            </p:nvGrpSpPr>
            <p:grpSpPr>
              <a:xfrm>
                <a:off x="4352605" y="993413"/>
                <a:ext cx="1654974" cy="1658155"/>
                <a:chOff x="5409812" y="2357020"/>
                <a:chExt cx="2228400" cy="2340000"/>
              </a:xfrm>
            </p:grpSpPr>
            <p:grpSp>
              <p:nvGrpSpPr>
                <p:cNvPr id="24" name="图形 2">
                  <a:extLst>
                    <a:ext uri="{FF2B5EF4-FFF2-40B4-BE49-F238E27FC236}">
                      <a16:creationId xmlns:a16="http://schemas.microsoft.com/office/drawing/2014/main" id="{9250F2A7-E097-5292-6922-E4B2EDE3570F}"/>
                    </a:ext>
                  </a:extLst>
                </p:cNvPr>
                <p:cNvGrpSpPr/>
                <p:nvPr/>
              </p:nvGrpSpPr>
              <p:grpSpPr>
                <a:xfrm>
                  <a:off x="5409812" y="2357020"/>
                  <a:ext cx="2228400" cy="2340000"/>
                  <a:chOff x="6492955" y="785550"/>
                  <a:chExt cx="5698751" cy="1216863"/>
                </a:xfrm>
                <a:gradFill>
                  <a:gsLst>
                    <a:gs pos="51000">
                      <a:srgbClr val="00B0F0">
                        <a:alpha val="81000"/>
                      </a:srgbClr>
                    </a:gs>
                    <a:gs pos="100000">
                      <a:schemeClr val="accent1">
                        <a:alpha val="78000"/>
                      </a:schemeClr>
                    </a:gs>
                    <a:gs pos="0">
                      <a:schemeClr val="accent1">
                        <a:alpha val="88000"/>
                      </a:schemeClr>
                    </a:gs>
                  </a:gsLst>
                  <a:lin ang="0" scaled="0"/>
                </a:gradFill>
              </p:grpSpPr>
              <p:sp>
                <p:nvSpPr>
                  <p:cNvPr id="25" name="任意多边形: 形状 24">
                    <a:extLst>
                      <a:ext uri="{FF2B5EF4-FFF2-40B4-BE49-F238E27FC236}">
                        <a16:creationId xmlns:a16="http://schemas.microsoft.com/office/drawing/2014/main" id="{000861F6-6487-6CE7-E2DC-FF3642AB3808}"/>
                      </a:ext>
                    </a:extLst>
                  </p:cNvPr>
                  <p:cNvSpPr/>
                  <p:nvPr>
                    <p:custDataLst>
                      <p:tags r:id="rId2"/>
                    </p:custDataLst>
                  </p:nvPr>
                </p:nvSpPr>
                <p:spPr>
                  <a:xfrm>
                    <a:off x="6501134" y="785550"/>
                    <a:ext cx="5678597" cy="1216863"/>
                  </a:xfrm>
                  <a:custGeom>
                    <a:avLst/>
                    <a:gdLst>
                      <a:gd name="connsiteX0" fmla="*/ 5564681 w 5678597"/>
                      <a:gd name="connsiteY0" fmla="*/ 1216863 h 1216863"/>
                      <a:gd name="connsiteX1" fmla="*/ 113917 w 5678597"/>
                      <a:gd name="connsiteY1" fmla="*/ 1216863 h 1216863"/>
                      <a:gd name="connsiteX2" fmla="*/ 0 w 5678597"/>
                      <a:gd name="connsiteY2" fmla="*/ 1102947 h 1216863"/>
                      <a:gd name="connsiteX3" fmla="*/ 0 w 5678597"/>
                      <a:gd name="connsiteY3" fmla="*/ 113917 h 1216863"/>
                      <a:gd name="connsiteX4" fmla="*/ 113917 w 5678597"/>
                      <a:gd name="connsiteY4" fmla="*/ 0 h 1216863"/>
                      <a:gd name="connsiteX5" fmla="*/ 5564681 w 5678597"/>
                      <a:gd name="connsiteY5" fmla="*/ 0 h 1216863"/>
                      <a:gd name="connsiteX6" fmla="*/ 5678598 w 5678597"/>
                      <a:gd name="connsiteY6" fmla="*/ 113917 h 1216863"/>
                      <a:gd name="connsiteX7" fmla="*/ 5678598 w 5678597"/>
                      <a:gd name="connsiteY7" fmla="*/ 1102655 h 1216863"/>
                      <a:gd name="connsiteX8" fmla="*/ 5564681 w 5678597"/>
                      <a:gd name="connsiteY8" fmla="*/ 1216863 h 1216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78597" h="1216863">
                        <a:moveTo>
                          <a:pt x="5564681" y="1216863"/>
                        </a:moveTo>
                        <a:lnTo>
                          <a:pt x="113917" y="1216863"/>
                        </a:lnTo>
                        <a:cubicBezTo>
                          <a:pt x="69518" y="1172465"/>
                          <a:pt x="44398" y="1147345"/>
                          <a:pt x="0" y="1102947"/>
                        </a:cubicBezTo>
                        <a:lnTo>
                          <a:pt x="0" y="113917"/>
                        </a:lnTo>
                        <a:cubicBezTo>
                          <a:pt x="44398" y="69518"/>
                          <a:pt x="69518" y="44398"/>
                          <a:pt x="113917" y="0"/>
                        </a:cubicBezTo>
                        <a:lnTo>
                          <a:pt x="5564681" y="0"/>
                        </a:lnTo>
                        <a:cubicBezTo>
                          <a:pt x="5609080" y="44398"/>
                          <a:pt x="5634200" y="69518"/>
                          <a:pt x="5678598" y="113917"/>
                        </a:cubicBezTo>
                        <a:lnTo>
                          <a:pt x="5678598" y="1102655"/>
                        </a:lnTo>
                        <a:cubicBezTo>
                          <a:pt x="5634200" y="1147345"/>
                          <a:pt x="5609080" y="1172465"/>
                          <a:pt x="5564681" y="1216863"/>
                        </a:cubicBezTo>
                        <a:close/>
                      </a:path>
                    </a:pathLst>
                  </a:custGeom>
                  <a:grpFill/>
                  <a:ln w="29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26" name="任意多边形: 形状 25">
                    <a:extLst>
                      <a:ext uri="{FF2B5EF4-FFF2-40B4-BE49-F238E27FC236}">
                        <a16:creationId xmlns:a16="http://schemas.microsoft.com/office/drawing/2014/main" id="{C1DCE365-CC12-70E0-3B7A-E93D89C14ED8}"/>
                      </a:ext>
                    </a:extLst>
                  </p:cNvPr>
                  <p:cNvSpPr/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12131245" y="899466"/>
                    <a:ext cx="57249" cy="994579"/>
                  </a:xfrm>
                  <a:custGeom>
                    <a:avLst/>
                    <a:gdLst>
                      <a:gd name="connsiteX0" fmla="*/ 52285 w 57249"/>
                      <a:gd name="connsiteY0" fmla="*/ 994580 h 994579"/>
                      <a:gd name="connsiteX1" fmla="*/ 34759 w 57249"/>
                      <a:gd name="connsiteY1" fmla="*/ 994580 h 994579"/>
                      <a:gd name="connsiteX2" fmla="*/ 34759 w 57249"/>
                      <a:gd name="connsiteY2" fmla="*/ 707452 h 994579"/>
                      <a:gd name="connsiteX3" fmla="*/ 0 w 57249"/>
                      <a:gd name="connsiteY3" fmla="*/ 672692 h 994579"/>
                      <a:gd name="connsiteX4" fmla="*/ 0 w 57249"/>
                      <a:gd name="connsiteY4" fmla="*/ 329190 h 994579"/>
                      <a:gd name="connsiteX5" fmla="*/ 39724 w 57249"/>
                      <a:gd name="connsiteY5" fmla="*/ 289465 h 994579"/>
                      <a:gd name="connsiteX6" fmla="*/ 39724 w 57249"/>
                      <a:gd name="connsiteY6" fmla="*/ 0 h 994579"/>
                      <a:gd name="connsiteX7" fmla="*/ 57249 w 57249"/>
                      <a:gd name="connsiteY7" fmla="*/ 0 h 994579"/>
                      <a:gd name="connsiteX8" fmla="*/ 57249 w 57249"/>
                      <a:gd name="connsiteY8" fmla="*/ 296767 h 994579"/>
                      <a:gd name="connsiteX9" fmla="*/ 17526 w 57249"/>
                      <a:gd name="connsiteY9" fmla="*/ 336492 h 994579"/>
                      <a:gd name="connsiteX10" fmla="*/ 17526 w 57249"/>
                      <a:gd name="connsiteY10" fmla="*/ 665390 h 994579"/>
                      <a:gd name="connsiteX11" fmla="*/ 52285 w 57249"/>
                      <a:gd name="connsiteY11" fmla="*/ 700149 h 994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7249" h="994579">
                        <a:moveTo>
                          <a:pt x="52285" y="994580"/>
                        </a:moveTo>
                        <a:lnTo>
                          <a:pt x="34759" y="994580"/>
                        </a:lnTo>
                        <a:lnTo>
                          <a:pt x="34759" y="707452"/>
                        </a:lnTo>
                        <a:lnTo>
                          <a:pt x="0" y="672692"/>
                        </a:lnTo>
                        <a:lnTo>
                          <a:pt x="0" y="329190"/>
                        </a:lnTo>
                        <a:lnTo>
                          <a:pt x="39724" y="289465"/>
                        </a:lnTo>
                        <a:lnTo>
                          <a:pt x="39724" y="0"/>
                        </a:lnTo>
                        <a:lnTo>
                          <a:pt x="57249" y="0"/>
                        </a:lnTo>
                        <a:lnTo>
                          <a:pt x="57249" y="296767"/>
                        </a:lnTo>
                        <a:lnTo>
                          <a:pt x="17526" y="336492"/>
                        </a:lnTo>
                        <a:lnTo>
                          <a:pt x="17526" y="665390"/>
                        </a:lnTo>
                        <a:lnTo>
                          <a:pt x="52285" y="700149"/>
                        </a:lnTo>
                        <a:close/>
                      </a:path>
                    </a:pathLst>
                  </a:custGeom>
                  <a:grpFill/>
                  <a:ln w="29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27" name="任意多边形: 形状 26">
                    <a:extLst>
                      <a:ext uri="{FF2B5EF4-FFF2-40B4-BE49-F238E27FC236}">
                        <a16:creationId xmlns:a16="http://schemas.microsoft.com/office/drawing/2014/main" id="{E1F4AA04-DACB-D03D-7814-D0AF88603519}"/>
                      </a:ext>
                    </a:extLst>
                  </p:cNvPr>
                  <p:cNvSpPr/>
                  <p:nvPr>
                    <p:custDataLst>
                      <p:tags r:id="rId4"/>
                    </p:custDataLst>
                  </p:nvPr>
                </p:nvSpPr>
                <p:spPr>
                  <a:xfrm>
                    <a:off x="12170968" y="1223690"/>
                    <a:ext cx="20738" cy="356062"/>
                  </a:xfrm>
                  <a:custGeom>
                    <a:avLst/>
                    <a:gdLst>
                      <a:gd name="connsiteX0" fmla="*/ 19571 w 20738"/>
                      <a:gd name="connsiteY0" fmla="*/ 0 h 356062"/>
                      <a:gd name="connsiteX1" fmla="*/ 0 w 20738"/>
                      <a:gd name="connsiteY1" fmla="*/ 19570 h 356062"/>
                      <a:gd name="connsiteX2" fmla="*/ 0 w 20738"/>
                      <a:gd name="connsiteY2" fmla="*/ 335324 h 356062"/>
                      <a:gd name="connsiteX3" fmla="*/ 20739 w 20738"/>
                      <a:gd name="connsiteY3" fmla="*/ 356062 h 356062"/>
                      <a:gd name="connsiteX4" fmla="*/ 19571 w 20738"/>
                      <a:gd name="connsiteY4" fmla="*/ 0 h 35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38" h="356062">
                        <a:moveTo>
                          <a:pt x="19571" y="0"/>
                        </a:moveTo>
                        <a:lnTo>
                          <a:pt x="0" y="19570"/>
                        </a:lnTo>
                        <a:cubicBezTo>
                          <a:pt x="0" y="19570"/>
                          <a:pt x="0" y="332987"/>
                          <a:pt x="0" y="335324"/>
                        </a:cubicBezTo>
                        <a:cubicBezTo>
                          <a:pt x="0" y="337953"/>
                          <a:pt x="20739" y="356062"/>
                          <a:pt x="20739" y="356062"/>
                        </a:cubicBezTo>
                        <a:lnTo>
                          <a:pt x="19571" y="0"/>
                        </a:lnTo>
                        <a:close/>
                      </a:path>
                    </a:pathLst>
                  </a:custGeom>
                  <a:grpFill/>
                  <a:ln w="29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28" name="任意多边形: 形状 27">
                    <a:extLst>
                      <a:ext uri="{FF2B5EF4-FFF2-40B4-BE49-F238E27FC236}">
                        <a16:creationId xmlns:a16="http://schemas.microsoft.com/office/drawing/2014/main" id="{0BAAF567-04E2-C331-A66A-19D77A65BAFF}"/>
                      </a:ext>
                    </a:extLst>
                  </p:cNvPr>
                  <p:cNvSpPr/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6496168" y="899466"/>
                    <a:ext cx="57542" cy="994579"/>
                  </a:xfrm>
                  <a:custGeom>
                    <a:avLst/>
                    <a:gdLst>
                      <a:gd name="connsiteX0" fmla="*/ 5258 w 57542"/>
                      <a:gd name="connsiteY0" fmla="*/ 0 h 994579"/>
                      <a:gd name="connsiteX1" fmla="*/ 22783 w 57542"/>
                      <a:gd name="connsiteY1" fmla="*/ 0 h 994579"/>
                      <a:gd name="connsiteX2" fmla="*/ 22783 w 57542"/>
                      <a:gd name="connsiteY2" fmla="*/ 287128 h 994579"/>
                      <a:gd name="connsiteX3" fmla="*/ 57542 w 57542"/>
                      <a:gd name="connsiteY3" fmla="*/ 321888 h 994579"/>
                      <a:gd name="connsiteX4" fmla="*/ 57542 w 57542"/>
                      <a:gd name="connsiteY4" fmla="*/ 665390 h 994579"/>
                      <a:gd name="connsiteX5" fmla="*/ 17526 w 57542"/>
                      <a:gd name="connsiteY5" fmla="*/ 705115 h 994579"/>
                      <a:gd name="connsiteX6" fmla="*/ 17526 w 57542"/>
                      <a:gd name="connsiteY6" fmla="*/ 994580 h 994579"/>
                      <a:gd name="connsiteX7" fmla="*/ 0 w 57542"/>
                      <a:gd name="connsiteY7" fmla="*/ 994580 h 994579"/>
                      <a:gd name="connsiteX8" fmla="*/ 0 w 57542"/>
                      <a:gd name="connsiteY8" fmla="*/ 697812 h 994579"/>
                      <a:gd name="connsiteX9" fmla="*/ 40017 w 57542"/>
                      <a:gd name="connsiteY9" fmla="*/ 658088 h 994579"/>
                      <a:gd name="connsiteX10" fmla="*/ 40017 w 57542"/>
                      <a:gd name="connsiteY10" fmla="*/ 329190 h 994579"/>
                      <a:gd name="connsiteX11" fmla="*/ 5258 w 57542"/>
                      <a:gd name="connsiteY11" fmla="*/ 294431 h 994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7542" h="994579">
                        <a:moveTo>
                          <a:pt x="5258" y="0"/>
                        </a:moveTo>
                        <a:lnTo>
                          <a:pt x="22783" y="0"/>
                        </a:lnTo>
                        <a:lnTo>
                          <a:pt x="22783" y="287128"/>
                        </a:lnTo>
                        <a:lnTo>
                          <a:pt x="57542" y="321888"/>
                        </a:lnTo>
                        <a:lnTo>
                          <a:pt x="57542" y="665390"/>
                        </a:lnTo>
                        <a:lnTo>
                          <a:pt x="17526" y="705115"/>
                        </a:lnTo>
                        <a:lnTo>
                          <a:pt x="17526" y="994580"/>
                        </a:lnTo>
                        <a:lnTo>
                          <a:pt x="0" y="994580"/>
                        </a:lnTo>
                        <a:lnTo>
                          <a:pt x="0" y="697812"/>
                        </a:lnTo>
                        <a:lnTo>
                          <a:pt x="40017" y="658088"/>
                        </a:lnTo>
                        <a:lnTo>
                          <a:pt x="40017" y="329190"/>
                        </a:lnTo>
                        <a:lnTo>
                          <a:pt x="5258" y="294431"/>
                        </a:lnTo>
                        <a:close/>
                      </a:path>
                    </a:pathLst>
                  </a:custGeom>
                  <a:grpFill/>
                  <a:ln w="29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29" name="任意多边形: 形状 28">
                    <a:extLst>
                      <a:ext uri="{FF2B5EF4-FFF2-40B4-BE49-F238E27FC236}">
                        <a16:creationId xmlns:a16="http://schemas.microsoft.com/office/drawing/2014/main" id="{90FD1D0D-6813-3E7C-FC37-1A215A1A203F}"/>
                      </a:ext>
                    </a:extLst>
                  </p:cNvPr>
                  <p:cNvSpPr/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6492955" y="1213759"/>
                    <a:ext cx="20738" cy="356062"/>
                  </a:xfrm>
                  <a:custGeom>
                    <a:avLst/>
                    <a:gdLst>
                      <a:gd name="connsiteX0" fmla="*/ 1169 w 20738"/>
                      <a:gd name="connsiteY0" fmla="*/ 356062 h 356062"/>
                      <a:gd name="connsiteX1" fmla="*/ 20739 w 20738"/>
                      <a:gd name="connsiteY1" fmla="*/ 336492 h 356062"/>
                      <a:gd name="connsiteX2" fmla="*/ 20739 w 20738"/>
                      <a:gd name="connsiteY2" fmla="*/ 20739 h 356062"/>
                      <a:gd name="connsiteX3" fmla="*/ 0 w 20738"/>
                      <a:gd name="connsiteY3" fmla="*/ 0 h 356062"/>
                      <a:gd name="connsiteX4" fmla="*/ 1169 w 20738"/>
                      <a:gd name="connsiteY4" fmla="*/ 356062 h 35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38" h="356062">
                        <a:moveTo>
                          <a:pt x="1169" y="356062"/>
                        </a:moveTo>
                        <a:lnTo>
                          <a:pt x="20739" y="336492"/>
                        </a:lnTo>
                        <a:cubicBezTo>
                          <a:pt x="20739" y="336492"/>
                          <a:pt x="20739" y="23075"/>
                          <a:pt x="20739" y="20739"/>
                        </a:cubicBezTo>
                        <a:cubicBezTo>
                          <a:pt x="20739" y="18110"/>
                          <a:pt x="0" y="0"/>
                          <a:pt x="0" y="0"/>
                        </a:cubicBezTo>
                        <a:lnTo>
                          <a:pt x="1169" y="356062"/>
                        </a:lnTo>
                        <a:close/>
                      </a:path>
                    </a:pathLst>
                  </a:custGeom>
                  <a:grpFill/>
                  <a:ln w="29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endParaRPr>
                  </a:p>
                </p:txBody>
              </p:sp>
            </p:grpSp>
            <p:pic>
              <p:nvPicPr>
                <p:cNvPr id="3" name="图片 2"/>
                <p:cNvPicPr>
                  <a:picLocks noChangeAspect="1"/>
                </p:cNvPicPr>
                <p:nvPr/>
              </p:nvPicPr>
              <p:blipFill>
                <a:blip r:embed="rId26">
                  <a:clrChange>
                    <a:clrFrom>
                      <a:srgbClr val="373B40">
                        <a:alpha val="100000"/>
                      </a:srgbClr>
                    </a:clrFrom>
                    <a:clrTo>
                      <a:srgbClr val="373B40">
                        <a:alpha val="100000"/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5588548" y="2453590"/>
                  <a:ext cx="1869442" cy="2160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8" name="矩形: 圆角 38">
            <a:extLst>
              <a:ext uri="{FF2B5EF4-FFF2-40B4-BE49-F238E27FC236}">
                <a16:creationId xmlns:a16="http://schemas.microsoft.com/office/drawing/2014/main" id="{8932EBAA-A7D3-3A04-A576-7354A41C041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F4045A2-E38B-3494-9759-EA54466D979E}"/>
              </a:ext>
            </a:extLst>
          </p:cNvPr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576580" y="3871116"/>
            <a:ext cx="2880000" cy="198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团队工作与原型演示</a:t>
            </a:r>
          </a:p>
        </p:txBody>
      </p:sp>
      <p:sp>
        <p:nvSpPr>
          <p:cNvPr id="34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汇聚星芒，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爝火成炬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：谋求团队协作的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最大合力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14742" y="4730857"/>
            <a:ext cx="996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团队依托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进行代码管理，使用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JetBrains Code-With-Me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进行代码协作，</a:t>
            </a:r>
            <a:endParaRPr lang="en-US" altLang="zh-CN" sz="2400" b="1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实现团队项目文件的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  <a:sym typeface="+mn-ea"/>
              </a:rPr>
              <a:t>实时共享与项目系统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代码的实时协作编辑。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EE6B23C-3D1F-24F1-C55E-2F63AFC5899B}"/>
              </a:ext>
            </a:extLst>
          </p:cNvPr>
          <p:cNvGrpSpPr/>
          <p:nvPr/>
        </p:nvGrpSpPr>
        <p:grpSpPr>
          <a:xfrm>
            <a:off x="6303951" y="1331595"/>
            <a:ext cx="4608000" cy="2880000"/>
            <a:chOff x="5768975" y="1698393"/>
            <a:chExt cx="4320000" cy="293585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11" name="图片 10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8975" y="2762249"/>
              <a:ext cx="4320000" cy="1872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/>
            </p:cNvPicPr>
            <p:nvPr/>
          </p:nvPicPr>
          <p:blipFill>
            <a:blip r:embed="rId7"/>
            <a:srcRect l="7140" t="24572" r="7071" b="39788"/>
            <a:stretch>
              <a:fillRect/>
            </a:stretch>
          </p:blipFill>
          <p:spPr>
            <a:xfrm>
              <a:off x="5768975" y="1698393"/>
              <a:ext cx="4320000" cy="1080000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A89D68-7A09-783B-F65B-7DB6A6E58C3F}"/>
              </a:ext>
            </a:extLst>
          </p:cNvPr>
          <p:cNvGrpSpPr/>
          <p:nvPr/>
        </p:nvGrpSpPr>
        <p:grpSpPr>
          <a:xfrm>
            <a:off x="1130300" y="1331595"/>
            <a:ext cx="4608000" cy="2880000"/>
            <a:chOff x="1065164" y="1331595"/>
            <a:chExt cx="4320154" cy="2729190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15A9F0A-6B8D-131C-8F9C-E7780F3BC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5318" y="1331595"/>
              <a:ext cx="4320000" cy="250920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00CA7A0-7FD2-3FFA-3FFC-873CF4962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5164" y="3840798"/>
              <a:ext cx="4320000" cy="2199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团队项目系统推广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团队系统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深度融合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于已有应用，实现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创造性转化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创新性发展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776950" y="1181965"/>
            <a:ext cx="6912000" cy="3888000"/>
            <a:chOff x="2350091" y="2271563"/>
            <a:chExt cx="5181742" cy="286893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0091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9" name="图片 8" descr="图形用户界面, 应用程序, 网站&#10;&#10;AI 生成的内容可能不正确。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645633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941033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236433" y="2271563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</p:grpSp>
      <p:grpSp>
        <p:nvGrpSpPr>
          <p:cNvPr id="20" name="图形 2">
            <a:extLst>
              <a:ext uri="{FF2B5EF4-FFF2-40B4-BE49-F238E27FC236}">
                <a16:creationId xmlns:a16="http://schemas.microsoft.com/office/drawing/2014/main" id="{A1705629-073B-5C47-73C3-9FCB6E26C140}"/>
              </a:ext>
            </a:extLst>
          </p:cNvPr>
          <p:cNvGrpSpPr/>
          <p:nvPr/>
        </p:nvGrpSpPr>
        <p:grpSpPr>
          <a:xfrm>
            <a:off x="8015642" y="3144056"/>
            <a:ext cx="3456000" cy="2592000"/>
            <a:chOff x="6492955" y="785550"/>
            <a:chExt cx="5698751" cy="1216863"/>
          </a:xfrm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9221749C-4DCF-B152-77D3-05525E853942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B833B69-78AF-E0A2-00EB-67796504F1B1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15AC19BB-DADB-3E5A-ADE3-628184E227F3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DDF6B8D8-428C-F176-4CA2-1D12FBC44456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F9929617-C3A4-ED2A-0AEB-66AE9E3130A0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sp>
        <p:nvSpPr>
          <p:cNvPr id="18" name="圆角矩形 5">
            <a:extLst>
              <a:ext uri="{FF2B5EF4-FFF2-40B4-BE49-F238E27FC236}">
                <a16:creationId xmlns:a16="http://schemas.microsoft.com/office/drawing/2014/main" id="{FDB191F6-D985-DFF2-11CF-5AFCB111E014}"/>
              </a:ext>
            </a:extLst>
          </p:cNvPr>
          <p:cNvSpPr/>
          <p:nvPr/>
        </p:nvSpPr>
        <p:spPr>
          <a:xfrm>
            <a:off x="1132028" y="5257653"/>
            <a:ext cx="6048000" cy="540000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>
                  <a:alpha val="50000"/>
                </a:srgbClr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44828" y="3230915"/>
            <a:ext cx="3466597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声像科技</a:t>
            </a:r>
            <a:r>
              <a:rPr lang="en-US" altLang="zh-CN" sz="2000" b="1" baseline="30000" dirty="0">
                <a:solidFill>
                  <a:schemeClr val="bg1"/>
                </a:solidFill>
                <a:latin typeface="+mn-ea"/>
              </a:rPr>
              <a:t>®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团队研发的</a:t>
            </a:r>
            <a:endParaRPr lang="en-US" altLang="zh-CN" sz="20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数字人伴学系统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与</a:t>
            </a:r>
            <a:endParaRPr lang="en-US" altLang="zh-CN" sz="20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多智能体</a:t>
            </a:r>
            <a:r>
              <a:rPr lang="en-US" altLang="zh-CN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-</a:t>
            </a:r>
            <a:r>
              <a:rPr lang="zh-CN" altLang="en-US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知识库协作系统</a:t>
            </a:r>
            <a:endParaRPr lang="en-US" altLang="zh-CN" sz="20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+mn-ea"/>
              <a:cs typeface="阿里巴巴普惠体 B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已作为</a:t>
            </a:r>
            <a:r>
              <a:rPr lang="zh-CN" altLang="en-US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微服务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在校内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APP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中实际落地并投入使用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76950" y="5304953"/>
            <a:ext cx="6911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</a:rPr>
              <a:t>声像科技</a:t>
            </a:r>
            <a:r>
              <a:rPr lang="en-US" altLang="zh-CN" sz="2100" b="1" dirty="0">
                <a:solidFill>
                  <a:schemeClr val="bg1"/>
                </a:solidFill>
              </a:rPr>
              <a:t>®</a:t>
            </a:r>
            <a:r>
              <a:rPr lang="zh-CN" altLang="en-US" sz="2100" b="1" dirty="0">
                <a:solidFill>
                  <a:schemeClr val="bg1"/>
                </a:solidFill>
              </a:rPr>
              <a:t>系统在真实产品中的应用界面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10C77E-02C8-69AE-6DAA-8869BC393B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68008" y="1181965"/>
            <a:ext cx="2880000" cy="1799603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团队项目系统推广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44" name="矩形: 圆角 38"/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来源单位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实际需求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，面向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真实应用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场景，推动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普惠教育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发展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6"/>
          <a:stretch>
            <a:fillRect/>
          </a:stretch>
        </p:blipFill>
        <p:spPr>
          <a:xfrm>
            <a:off x="1059290" y="1255828"/>
            <a:ext cx="2592000" cy="3456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rcRect t="3356"/>
          <a:stretch>
            <a:fillRect/>
          </a:stretch>
        </p:blipFill>
        <p:spPr>
          <a:xfrm>
            <a:off x="8181951" y="2330184"/>
            <a:ext cx="2592000" cy="34560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1" name="圆角矩形 5">
            <a:extLst>
              <a:ext uri="{FF2B5EF4-FFF2-40B4-BE49-F238E27FC236}">
                <a16:creationId xmlns:a16="http://schemas.microsoft.com/office/drawing/2014/main" id="{DC96F684-17B5-A13C-830F-A6FFC3128BF9}"/>
              </a:ext>
            </a:extLst>
          </p:cNvPr>
          <p:cNvSpPr/>
          <p:nvPr/>
        </p:nvSpPr>
        <p:spPr>
          <a:xfrm>
            <a:off x="907315" y="4931321"/>
            <a:ext cx="2880000" cy="756000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>
                  <a:alpha val="50000"/>
                </a:srgbClr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22" name="圆角矩形 5">
            <a:extLst>
              <a:ext uri="{FF2B5EF4-FFF2-40B4-BE49-F238E27FC236}">
                <a16:creationId xmlns:a16="http://schemas.microsoft.com/office/drawing/2014/main" id="{501CEC49-D2E4-2331-2435-ECCBDA30F851}"/>
              </a:ext>
            </a:extLst>
          </p:cNvPr>
          <p:cNvSpPr/>
          <p:nvPr/>
        </p:nvSpPr>
        <p:spPr>
          <a:xfrm>
            <a:off x="7841997" y="1340676"/>
            <a:ext cx="3240000" cy="756000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>
                  <a:alpha val="50000"/>
                </a:srgbClr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DingTalk Sans" panose="00020600040101000101" pitchFamily="18" charset="0"/>
                <a:ea typeface="DingTalk Sans" panose="00020600040101000101" pitchFamily="18" charset="0"/>
              </a:rPr>
              <a:t>     </a:t>
            </a:r>
            <a:endParaRPr lang="zh-CN" altLang="en-US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5290" y="4979435"/>
            <a:ext cx="432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浙江省温州中学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多学科客制化评估系统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7951" y="1389649"/>
            <a:ext cx="432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宁波市宸卿小学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游戏化学习平台及评估系统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17" name="图片 16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BF7DEBF9-525B-C58A-F5AD-9C82CF9A2FFE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992" y="1250184"/>
            <a:ext cx="3456000" cy="2160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C998F57-9D3C-0A03-CA59-51C598A38AB7}"/>
              </a:ext>
            </a:extLst>
          </p:cNvPr>
          <p:cNvPicPr>
            <a:picLocks/>
          </p:cNvPicPr>
          <p:nvPr/>
        </p:nvPicPr>
        <p:blipFill>
          <a:blip r:embed="rId9"/>
          <a:srcRect l="11044" r="6985"/>
          <a:stretch>
            <a:fillRect/>
          </a:stretch>
        </p:blipFill>
        <p:spPr>
          <a:xfrm>
            <a:off x="4184992" y="3626184"/>
            <a:ext cx="3456000" cy="21600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3" name="图形 32">
            <a:extLst>
              <a:ext uri="{FF2B5EF4-FFF2-40B4-BE49-F238E27FC236}">
                <a16:creationId xmlns:a16="http://schemas.microsoft.com/office/drawing/2014/main" id="{CF0BCE56-AA94-62A1-F111-FE520BC26F5D}"/>
              </a:ext>
            </a:extLst>
          </p:cNvPr>
          <p:cNvSpPr/>
          <p:nvPr/>
        </p:nvSpPr>
        <p:spPr>
          <a:xfrm>
            <a:off x="3608222" y="3004602"/>
            <a:ext cx="801526" cy="639090"/>
          </a:xfrm>
          <a:custGeom>
            <a:avLst/>
            <a:gdLst>
              <a:gd name="connsiteX0" fmla="*/ 503717 w 712577"/>
              <a:gd name="connsiteY0" fmla="*/ 121897 h 568167"/>
              <a:gd name="connsiteX1" fmla="*/ 503717 w 712577"/>
              <a:gd name="connsiteY1" fmla="*/ -545 h 568167"/>
              <a:gd name="connsiteX2" fmla="*/ 712413 w 712577"/>
              <a:gd name="connsiteY2" fmla="*/ 197019 h 568167"/>
              <a:gd name="connsiteX3" fmla="*/ 503717 w 712577"/>
              <a:gd name="connsiteY3" fmla="*/ 395087 h 568167"/>
              <a:gd name="connsiteX4" fmla="*/ 503717 w 712577"/>
              <a:gd name="connsiteY4" fmla="*/ 271024 h 568167"/>
              <a:gd name="connsiteX5" fmla="*/ 11246 w 712577"/>
              <a:gd name="connsiteY5" fmla="*/ 567623 h 568167"/>
              <a:gd name="connsiteX6" fmla="*/ -164 w 712577"/>
              <a:gd name="connsiteY6" fmla="*/ 493077 h 568167"/>
              <a:gd name="connsiteX7" fmla="*/ 503679 w 712577"/>
              <a:gd name="connsiteY7" fmla="*/ 121897 h 56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2577" h="568167">
                <a:moveTo>
                  <a:pt x="503717" y="121897"/>
                </a:moveTo>
                <a:lnTo>
                  <a:pt x="503717" y="-545"/>
                </a:lnTo>
                <a:lnTo>
                  <a:pt x="712413" y="197019"/>
                </a:lnTo>
                <a:lnTo>
                  <a:pt x="503717" y="395087"/>
                </a:lnTo>
                <a:lnTo>
                  <a:pt x="503717" y="271024"/>
                </a:lnTo>
                <a:cubicBezTo>
                  <a:pt x="258166" y="288346"/>
                  <a:pt x="59474" y="409996"/>
                  <a:pt x="11246" y="567623"/>
                </a:cubicBezTo>
                <a:cubicBezTo>
                  <a:pt x="3826" y="543393"/>
                  <a:pt x="-16" y="518304"/>
                  <a:pt x="-164" y="493077"/>
                </a:cubicBezTo>
                <a:cubicBezTo>
                  <a:pt x="-164" y="300771"/>
                  <a:pt x="220436" y="142172"/>
                  <a:pt x="503679" y="121897"/>
                </a:cubicBezTo>
                <a:close/>
              </a:path>
            </a:pathLst>
          </a:custGeom>
          <a:solidFill>
            <a:schemeClr val="bg2">
              <a:alpha val="67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图形 32">
            <a:extLst>
              <a:ext uri="{FF2B5EF4-FFF2-40B4-BE49-F238E27FC236}">
                <a16:creationId xmlns:a16="http://schemas.microsoft.com/office/drawing/2014/main" id="{7F8175E9-89C1-E148-C0ED-ACB3EA70DEF1}"/>
              </a:ext>
            </a:extLst>
          </p:cNvPr>
          <p:cNvSpPr/>
          <p:nvPr/>
        </p:nvSpPr>
        <p:spPr>
          <a:xfrm rot="10800000">
            <a:off x="7373168" y="3398528"/>
            <a:ext cx="801526" cy="639090"/>
          </a:xfrm>
          <a:custGeom>
            <a:avLst/>
            <a:gdLst>
              <a:gd name="connsiteX0" fmla="*/ 503717 w 712577"/>
              <a:gd name="connsiteY0" fmla="*/ 121897 h 568167"/>
              <a:gd name="connsiteX1" fmla="*/ 503717 w 712577"/>
              <a:gd name="connsiteY1" fmla="*/ -545 h 568167"/>
              <a:gd name="connsiteX2" fmla="*/ 712413 w 712577"/>
              <a:gd name="connsiteY2" fmla="*/ 197019 h 568167"/>
              <a:gd name="connsiteX3" fmla="*/ 503717 w 712577"/>
              <a:gd name="connsiteY3" fmla="*/ 395087 h 568167"/>
              <a:gd name="connsiteX4" fmla="*/ 503717 w 712577"/>
              <a:gd name="connsiteY4" fmla="*/ 271024 h 568167"/>
              <a:gd name="connsiteX5" fmla="*/ 11246 w 712577"/>
              <a:gd name="connsiteY5" fmla="*/ 567623 h 568167"/>
              <a:gd name="connsiteX6" fmla="*/ -164 w 712577"/>
              <a:gd name="connsiteY6" fmla="*/ 493077 h 568167"/>
              <a:gd name="connsiteX7" fmla="*/ 503679 w 712577"/>
              <a:gd name="connsiteY7" fmla="*/ 121897 h 56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2577" h="568167">
                <a:moveTo>
                  <a:pt x="503717" y="121897"/>
                </a:moveTo>
                <a:lnTo>
                  <a:pt x="503717" y="-545"/>
                </a:lnTo>
                <a:lnTo>
                  <a:pt x="712413" y="197019"/>
                </a:lnTo>
                <a:lnTo>
                  <a:pt x="503717" y="395087"/>
                </a:lnTo>
                <a:lnTo>
                  <a:pt x="503717" y="271024"/>
                </a:lnTo>
                <a:cubicBezTo>
                  <a:pt x="258166" y="288346"/>
                  <a:pt x="59474" y="409996"/>
                  <a:pt x="11246" y="567623"/>
                </a:cubicBezTo>
                <a:cubicBezTo>
                  <a:pt x="3826" y="543393"/>
                  <a:pt x="-16" y="518304"/>
                  <a:pt x="-164" y="493077"/>
                </a:cubicBezTo>
                <a:cubicBezTo>
                  <a:pt x="-164" y="300771"/>
                  <a:pt x="220436" y="142172"/>
                  <a:pt x="503679" y="121897"/>
                </a:cubicBezTo>
                <a:close/>
              </a:path>
            </a:pathLst>
          </a:custGeom>
          <a:solidFill>
            <a:schemeClr val="bg2">
              <a:alpha val="67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93A7D-BBA3-BC79-D108-BE2EC2043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BB1FA6A3-E606-9962-CC61-21670B067B55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6676EFA0-A872-724B-5F0F-C568465C3BEF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211CB26-0F80-14A9-DE54-1A411B29B701}"/>
              </a:ext>
            </a:extLst>
          </p:cNvPr>
          <p:cNvSpPr txBox="1"/>
          <p:nvPr/>
        </p:nvSpPr>
        <p:spPr>
          <a:xfrm>
            <a:off x="983614" y="299073"/>
            <a:ext cx="60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团队系统技术壁垒</a:t>
            </a:r>
          </a:p>
        </p:txBody>
      </p: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055AE89E-C844-BD0C-D2A9-CD64F1CC0B5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团队随系统研发申请两项软件著作权并取得授权，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夯实项目技术壁垒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DFEC0-D62F-1052-4172-A1FE90BE8E87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5C6B96D6-F08A-A01D-2499-58192D4F857E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305CC169-7B37-B70D-8E15-2D1DEBEFD802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2C010381-6A9A-DBB4-5D4D-2A2932540A1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7" name="图片 6" descr="徽标&#10;&#10;AI 生成的内容可能不正确。">
            <a:extLst>
              <a:ext uri="{FF2B5EF4-FFF2-40B4-BE49-F238E27FC236}">
                <a16:creationId xmlns:a16="http://schemas.microsoft.com/office/drawing/2014/main" id="{1DB5A30A-FC06-2F9C-36C3-C11B5876FE8B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0950" y="299073"/>
            <a:ext cx="576000" cy="576000"/>
          </a:xfrm>
          <a:prstGeom prst="rect">
            <a:avLst/>
          </a:prstGeom>
        </p:spPr>
      </p:pic>
      <p:grpSp>
        <p:nvGrpSpPr>
          <p:cNvPr id="26" name="图形 2">
            <a:extLst>
              <a:ext uri="{FF2B5EF4-FFF2-40B4-BE49-F238E27FC236}">
                <a16:creationId xmlns:a16="http://schemas.microsoft.com/office/drawing/2014/main" id="{D92459BF-DF43-0DA6-2560-FA6C70F38ACA}"/>
              </a:ext>
            </a:extLst>
          </p:cNvPr>
          <p:cNvGrpSpPr/>
          <p:nvPr/>
        </p:nvGrpSpPr>
        <p:grpSpPr>
          <a:xfrm>
            <a:off x="802188" y="4939353"/>
            <a:ext cx="2880000" cy="1080000"/>
            <a:chOff x="6492955" y="785550"/>
            <a:chExt cx="5698751" cy="1216863"/>
          </a:xfrm>
          <a:gradFill>
            <a:gsLst>
              <a:gs pos="51000">
                <a:srgbClr val="00B0F0">
                  <a:alpha val="50000"/>
                </a:srgbClr>
              </a:gs>
              <a:gs pos="100000">
                <a:schemeClr val="accent1">
                  <a:alpha val="78000"/>
                </a:schemeClr>
              </a:gs>
              <a:gs pos="0">
                <a:schemeClr val="accent1">
                  <a:alpha val="88000"/>
                </a:schemeClr>
              </a:gs>
            </a:gsLst>
            <a:lin ang="0" scaled="0"/>
          </a:gradFill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24993749-0D99-864F-F1AE-CAAF7577902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F0E6BB79-1CF7-336C-F977-37F94CAFDC0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937A2E76-A2FA-B255-324A-8325246610FE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7D8F481C-FAC6-76D7-6E81-CF8FBE5FC96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6731B812-EC4D-6CFD-31C2-411456CDC30A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2" name="图形 2">
            <a:extLst>
              <a:ext uri="{FF2B5EF4-FFF2-40B4-BE49-F238E27FC236}">
                <a16:creationId xmlns:a16="http://schemas.microsoft.com/office/drawing/2014/main" id="{677CA648-CEA7-D677-E5FB-5F5A2927B973}"/>
              </a:ext>
            </a:extLst>
          </p:cNvPr>
          <p:cNvGrpSpPr/>
          <p:nvPr/>
        </p:nvGrpSpPr>
        <p:grpSpPr>
          <a:xfrm>
            <a:off x="3809621" y="4937407"/>
            <a:ext cx="2880000" cy="1080000"/>
            <a:chOff x="6492955" y="785550"/>
            <a:chExt cx="5698751" cy="1216863"/>
          </a:xfrm>
          <a:gradFill>
            <a:gsLst>
              <a:gs pos="51000">
                <a:srgbClr val="00B0F0">
                  <a:alpha val="50000"/>
                </a:srgbClr>
              </a:gs>
              <a:gs pos="100000">
                <a:schemeClr val="accent1">
                  <a:alpha val="78000"/>
                </a:schemeClr>
              </a:gs>
              <a:gs pos="0">
                <a:schemeClr val="accent1">
                  <a:alpha val="88000"/>
                </a:schemeClr>
              </a:gs>
            </a:gsLst>
            <a:lin ang="0" scaled="0"/>
          </a:gradFill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B9937D07-C589-D506-A213-00B0632C56E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3545A84F-4062-2AAA-11C6-54F31A2699A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B59C6EBB-30FE-CA96-7364-968418D5771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5C2AE8F7-E61E-4BBD-54B3-B3D45DD6E48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E44DF324-296C-2FC5-120E-E275C3D78DAF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D51F4516-3C05-4FEB-90A2-57D193E98F18}"/>
              </a:ext>
            </a:extLst>
          </p:cNvPr>
          <p:cNvSpPr txBox="1"/>
          <p:nvPr/>
        </p:nvSpPr>
        <p:spPr>
          <a:xfrm>
            <a:off x="85423" y="5003708"/>
            <a:ext cx="4320000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900" b="1" dirty="0">
                <a:solidFill>
                  <a:schemeClr val="bg1"/>
                </a:solidFill>
                <a:latin typeface="+mn-ea"/>
              </a:rPr>
              <a:t>面向深度伪造音视频的</a:t>
            </a:r>
            <a:endParaRPr lang="en-US" altLang="zh-CN" sz="19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zh-CN" altLang="en-US" sz="1900" b="1" dirty="0">
                <a:solidFill>
                  <a:schemeClr val="bg1"/>
                </a:solidFill>
                <a:latin typeface="+mn-ea"/>
              </a:rPr>
              <a:t>智能检测软件</a:t>
            </a:r>
            <a:endParaRPr lang="en-US" altLang="zh-CN" sz="19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zh-CN" sz="1900" b="1" dirty="0">
                <a:solidFill>
                  <a:schemeClr val="bg1"/>
                </a:solidFill>
                <a:latin typeface="+mn-ea"/>
              </a:rPr>
              <a:t>2025</a:t>
            </a:r>
            <a:r>
              <a:rPr lang="zh-CN" altLang="en-US" sz="1900" b="1" dirty="0">
                <a:solidFill>
                  <a:schemeClr val="bg1"/>
                </a:solidFill>
                <a:latin typeface="+mn-ea"/>
              </a:rPr>
              <a:t>年</a:t>
            </a:r>
            <a:r>
              <a:rPr lang="en-US" altLang="zh-CN" sz="1900" b="1" dirty="0">
                <a:solidFill>
                  <a:schemeClr val="bg1"/>
                </a:solidFill>
                <a:latin typeface="+mn-ea"/>
              </a:rPr>
              <a:t>7</a:t>
            </a:r>
            <a:r>
              <a:rPr lang="zh-CN" altLang="en-US" sz="1900" b="1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sz="1900" b="1" dirty="0">
                <a:solidFill>
                  <a:schemeClr val="bg1"/>
                </a:solidFill>
                <a:latin typeface="+mn-ea"/>
              </a:rPr>
              <a:t>25</a:t>
            </a:r>
            <a:r>
              <a:rPr lang="zh-CN" altLang="en-US" sz="1900" b="1" dirty="0">
                <a:solidFill>
                  <a:schemeClr val="bg1"/>
                </a:solidFill>
                <a:latin typeface="+mn-ea"/>
              </a:rPr>
              <a:t>日</a:t>
            </a:r>
            <a:endParaRPr lang="en-US" altLang="zh-CN" sz="1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1A753A-85FD-3D71-9590-016DF266F065}"/>
              </a:ext>
            </a:extLst>
          </p:cNvPr>
          <p:cNvSpPr txBox="1"/>
          <p:nvPr/>
        </p:nvSpPr>
        <p:spPr>
          <a:xfrm>
            <a:off x="3053653" y="5003708"/>
            <a:ext cx="4320000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900" b="1" dirty="0">
                <a:solidFill>
                  <a:schemeClr val="bg1"/>
                </a:solidFill>
                <a:latin typeface="+mn-ea"/>
              </a:rPr>
              <a:t>终身学伴</a:t>
            </a:r>
            <a:endParaRPr lang="en-US" altLang="zh-CN" sz="19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zh-CN" altLang="en-US" sz="1900" b="1" dirty="0">
                <a:solidFill>
                  <a:schemeClr val="bg1"/>
                </a:solidFill>
                <a:latin typeface="+mn-ea"/>
              </a:rPr>
              <a:t>数字虚拟人合成平台</a:t>
            </a:r>
            <a:endParaRPr lang="en-US" altLang="zh-CN" sz="19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zh-CN" sz="1900" b="1" dirty="0">
                <a:solidFill>
                  <a:schemeClr val="bg1"/>
                </a:solidFill>
                <a:latin typeface="+mn-ea"/>
              </a:rPr>
              <a:t>2025</a:t>
            </a:r>
            <a:r>
              <a:rPr lang="zh-CN" altLang="en-US" sz="1900" b="1" dirty="0">
                <a:solidFill>
                  <a:schemeClr val="bg1"/>
                </a:solidFill>
                <a:latin typeface="+mn-ea"/>
              </a:rPr>
              <a:t>年</a:t>
            </a:r>
            <a:r>
              <a:rPr lang="en-US" altLang="zh-CN" sz="1900" b="1" dirty="0">
                <a:solidFill>
                  <a:schemeClr val="bg1"/>
                </a:solidFill>
                <a:latin typeface="+mn-ea"/>
              </a:rPr>
              <a:t>9</a:t>
            </a:r>
            <a:r>
              <a:rPr lang="zh-CN" altLang="en-US" sz="1900" b="1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sz="1900" b="1" dirty="0">
                <a:solidFill>
                  <a:schemeClr val="bg1"/>
                </a:solidFill>
                <a:latin typeface="+mn-ea"/>
              </a:rPr>
              <a:t>28</a:t>
            </a:r>
            <a:r>
              <a:rPr lang="zh-CN" altLang="en-US" sz="1900" b="1" dirty="0">
                <a:solidFill>
                  <a:schemeClr val="bg1"/>
                </a:solidFill>
                <a:latin typeface="+mn-ea"/>
              </a:rPr>
              <a:t>日</a:t>
            </a:r>
            <a:endParaRPr lang="en-US" altLang="zh-CN" sz="19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91FF334-E19F-46DB-4C65-CFA8C15AB3B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0924" y="1256781"/>
            <a:ext cx="2592000" cy="345600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FEBE281-1089-686F-BD32-19F12AB3C029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3917653" y="1256781"/>
            <a:ext cx="2592000" cy="3456000"/>
          </a:xfrm>
          <a:prstGeom prst="rect">
            <a:avLst/>
          </a:prstGeom>
        </p:spPr>
      </p:pic>
      <p:pic>
        <p:nvPicPr>
          <p:cNvPr id="15" name="图片 14" descr="文本&#10;&#10;AI 生成的内容可能不正确。">
            <a:extLst>
              <a:ext uri="{FF2B5EF4-FFF2-40B4-BE49-F238E27FC236}">
                <a16:creationId xmlns:a16="http://schemas.microsoft.com/office/drawing/2014/main" id="{0F6A8FA8-9BFA-15A3-F892-6FE05CFCC8CE}"/>
              </a:ext>
            </a:extLst>
          </p:cNvPr>
          <p:cNvPicPr>
            <a:picLocks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006" y="1255828"/>
            <a:ext cx="1296000" cy="1728000"/>
          </a:xfrm>
          <a:prstGeom prst="rect">
            <a:avLst/>
          </a:prstGeom>
        </p:spPr>
      </p:pic>
      <p:pic>
        <p:nvPicPr>
          <p:cNvPr id="17" name="图片 16" descr="文本, 信件&#10;&#10;AI 生成的内容可能不正确。">
            <a:extLst>
              <a:ext uri="{FF2B5EF4-FFF2-40B4-BE49-F238E27FC236}">
                <a16:creationId xmlns:a16="http://schemas.microsoft.com/office/drawing/2014/main" id="{DA63AD6C-CF95-8FE6-2C9A-601C9FD4C2DC}"/>
              </a:ext>
            </a:extLst>
          </p:cNvPr>
          <p:cNvPicPr>
            <a:picLocks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789" y="1255828"/>
            <a:ext cx="1296000" cy="1728000"/>
          </a:xfrm>
          <a:prstGeom prst="rect">
            <a:avLst/>
          </a:prstGeom>
        </p:spPr>
      </p:pic>
      <p:pic>
        <p:nvPicPr>
          <p:cNvPr id="19" name="图片 18" descr="文本&#10;&#10;AI 生成的内容可能不正确。">
            <a:extLst>
              <a:ext uri="{FF2B5EF4-FFF2-40B4-BE49-F238E27FC236}">
                <a16:creationId xmlns:a16="http://schemas.microsoft.com/office/drawing/2014/main" id="{FD6DF496-5FBA-98AB-7CCF-E299F864877F}"/>
              </a:ext>
            </a:extLst>
          </p:cNvPr>
          <p:cNvPicPr>
            <a:picLocks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319" y="1261589"/>
            <a:ext cx="1296000" cy="1728000"/>
          </a:xfrm>
          <a:prstGeom prst="rect">
            <a:avLst/>
          </a:prstGeom>
        </p:spPr>
      </p:pic>
      <p:sp>
        <p:nvSpPr>
          <p:cNvPr id="38" name="圆角矩形 7">
            <a:extLst>
              <a:ext uri="{FF2B5EF4-FFF2-40B4-BE49-F238E27FC236}">
                <a16:creationId xmlns:a16="http://schemas.microsoft.com/office/drawing/2014/main" id="{3BA62635-11A3-131F-D8C6-25BD1BFCE78B}"/>
              </a:ext>
            </a:extLst>
          </p:cNvPr>
          <p:cNvSpPr/>
          <p:nvPr/>
        </p:nvSpPr>
        <p:spPr>
          <a:xfrm>
            <a:off x="6911006" y="3271172"/>
            <a:ext cx="4608000" cy="270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16E386E-49AF-93E0-7E5A-AE80D55F524F}"/>
              </a:ext>
            </a:extLst>
          </p:cNvPr>
          <p:cNvSpPr txBox="1"/>
          <p:nvPr/>
        </p:nvSpPr>
        <p:spPr>
          <a:xfrm>
            <a:off x="7055539" y="3477270"/>
            <a:ext cx="4320000" cy="22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团队成员另有</a:t>
            </a:r>
            <a:r>
              <a:rPr lang="zh-CN" altLang="en-US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一项授权发明专利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：</a:t>
            </a:r>
            <a:endParaRPr lang="en-US" altLang="zh-CN" sz="20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《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 ┅ ┅ 文档图像 ┅ 检测方法与系统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》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阿里巴巴普惠体 B" panose="00020600040101010101" pitchFamily="18" charset="-122"/>
              </a:rPr>
              <a:t>两项授权软件著作权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：</a:t>
            </a:r>
            <a:endParaRPr lang="en-US" altLang="zh-CN" sz="20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《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饼图解码者软件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》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《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曲线图目标检测与提取软件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》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服务于多智能体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知识库协作系统</a:t>
            </a:r>
            <a:endParaRPr lang="en-US" altLang="zh-CN" sz="2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34815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gzYzU1N2JiNTgxZjkwMjJlYTJlZjA4YTM3NTc1N2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4989763779528,&quot;left&quot;:21,&quot;top&quot;:122.75102362204723,&quot;width&quot;:912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4989763779528,&quot;left&quot;:21,&quot;top&quot;:122.75102362204723,&quot;width&quot;:912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48968503937013,&quot;left&quot;:23.16212598425197,&quot;top&quot;:115.84968503937007,&quot;width&quot;:931.567952755905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763</Words>
  <Application>Microsoft Office PowerPoint</Application>
  <PresentationFormat>宽屏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钉钉进步体</vt:lpstr>
      <vt:lpstr>等线</vt:lpstr>
      <vt:lpstr>Arial</vt:lpstr>
      <vt:lpstr>DingTalk Sans</vt:lpstr>
      <vt:lpstr>Calibri</vt:lpstr>
      <vt:lpstr>汉仪雅酷黑W</vt:lpstr>
      <vt:lpstr>汉仪正圆 55简</vt:lpstr>
      <vt:lpstr>Abadi</vt:lpstr>
      <vt:lpstr>阿里巴巴普惠体 B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dingdust</dc:creator>
  <cp:lastModifiedBy>Dingdust</cp:lastModifiedBy>
  <cp:revision>568</cp:revision>
  <dcterms:created xsi:type="dcterms:W3CDTF">2022-04-26T03:15:00Z</dcterms:created>
  <dcterms:modified xsi:type="dcterms:W3CDTF">2025-10-07T17:33:21Z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commondata">
    <vt:lpwstr>eyJoZGlkIjoiNmQ1Zjk2MTk1MTI3NDQyZGM5YjViYzg3ZGMxMzc2ZGUifQ==</vt:lpwstr>
  </property>
  <property fmtid="{D5CDD505-2E9C-101B-9397-08002B2CF9AE}" pid="4" name="ICV">
    <vt:lpwstr>D89170B18E19495C98F3CCCA198DC394</vt:lpwstr>
  </property>
</Properties>
</file>